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Bebas Neue Bold" panose="020B0604020202020204" charset="0"/>
      <p:regular r:id="rId18"/>
    </p:embeddedFont>
    <p:embeddedFont>
      <p:font typeface="Poppins" panose="00000500000000000000" pitchFamily="2" charset="0"/>
      <p:regular r:id="rId19"/>
    </p:embeddedFont>
    <p:embeddedFont>
      <p:font typeface="Poppin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164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gif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4" b="-171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31298" y="719666"/>
            <a:ext cx="11156702" cy="2136400"/>
            <a:chOff x="0" y="0"/>
            <a:chExt cx="4570366" cy="8751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70366" cy="875181"/>
            </a:xfrm>
            <a:custGeom>
              <a:avLst/>
              <a:gdLst/>
              <a:ahLst/>
              <a:cxnLst/>
              <a:rect l="l" t="t" r="r" b="b"/>
              <a:pathLst>
                <a:path w="4570366" h="875181">
                  <a:moveTo>
                    <a:pt x="17348" y="0"/>
                  </a:moveTo>
                  <a:lnTo>
                    <a:pt x="4553018" y="0"/>
                  </a:lnTo>
                  <a:cubicBezTo>
                    <a:pt x="4557619" y="0"/>
                    <a:pt x="4562032" y="1828"/>
                    <a:pt x="4565285" y="5081"/>
                  </a:cubicBezTo>
                  <a:cubicBezTo>
                    <a:pt x="4568539" y="8335"/>
                    <a:pt x="4570366" y="12747"/>
                    <a:pt x="4570366" y="17348"/>
                  </a:cubicBezTo>
                  <a:lnTo>
                    <a:pt x="4570366" y="857833"/>
                  </a:lnTo>
                  <a:cubicBezTo>
                    <a:pt x="4570366" y="867414"/>
                    <a:pt x="4562599" y="875181"/>
                    <a:pt x="4553018" y="875181"/>
                  </a:cubicBezTo>
                  <a:lnTo>
                    <a:pt x="17348" y="875181"/>
                  </a:lnTo>
                  <a:cubicBezTo>
                    <a:pt x="7767" y="875181"/>
                    <a:pt x="0" y="867414"/>
                    <a:pt x="0" y="857833"/>
                  </a:cubicBezTo>
                  <a:lnTo>
                    <a:pt x="0" y="17348"/>
                  </a:lnTo>
                  <a:cubicBezTo>
                    <a:pt x="0" y="7767"/>
                    <a:pt x="7767" y="0"/>
                    <a:pt x="1734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FEB">
                    <a:alpha val="100000"/>
                  </a:srgbClr>
                </a:gs>
                <a:gs pos="100000">
                  <a:srgbClr val="00BEEB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570366" cy="932331"/>
            </a:xfrm>
            <a:prstGeom prst="rect">
              <a:avLst/>
            </a:prstGeom>
          </p:spPr>
          <p:txBody>
            <a:bodyPr lIns="47690" tIns="47690" rIns="47690" bIns="4769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07195" y="-170195"/>
            <a:ext cx="10579311" cy="10627391"/>
            <a:chOff x="0" y="0"/>
            <a:chExt cx="2786321" cy="2798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6321" cy="2798984"/>
            </a:xfrm>
            <a:custGeom>
              <a:avLst/>
              <a:gdLst/>
              <a:ahLst/>
              <a:cxnLst/>
              <a:rect l="l" t="t" r="r" b="b"/>
              <a:pathLst>
                <a:path w="2786321" h="2798984">
                  <a:moveTo>
                    <a:pt x="0" y="0"/>
                  </a:moveTo>
                  <a:lnTo>
                    <a:pt x="2786321" y="0"/>
                  </a:lnTo>
                  <a:lnTo>
                    <a:pt x="2786321" y="2798984"/>
                  </a:lnTo>
                  <a:lnTo>
                    <a:pt x="0" y="2798984"/>
                  </a:lnTo>
                  <a:close/>
                </a:path>
              </a:pathLst>
            </a:custGeom>
            <a:gradFill rotWithShape="1">
              <a:gsLst>
                <a:gs pos="0">
                  <a:srgbClr val="00BFEB">
                    <a:alpha val="62000"/>
                  </a:srgbClr>
                </a:gs>
                <a:gs pos="100000">
                  <a:srgbClr val="00BEEB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2786321" cy="292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05638" y="4348161"/>
            <a:ext cx="1028954" cy="4623229"/>
            <a:chOff x="0" y="0"/>
            <a:chExt cx="271000" cy="12176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1000" cy="1217641"/>
            </a:xfrm>
            <a:custGeom>
              <a:avLst/>
              <a:gdLst/>
              <a:ahLst/>
              <a:cxnLst/>
              <a:rect l="l" t="t" r="r" b="b"/>
              <a:pathLst>
                <a:path w="271000" h="1217641">
                  <a:moveTo>
                    <a:pt x="0" y="0"/>
                  </a:moveTo>
                  <a:lnTo>
                    <a:pt x="271000" y="0"/>
                  </a:lnTo>
                  <a:lnTo>
                    <a:pt x="271000" y="1217641"/>
                  </a:lnTo>
                  <a:lnTo>
                    <a:pt x="0" y="121764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271000" cy="1341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1058211"/>
            <a:ext cx="620349" cy="612454"/>
          </a:xfrm>
          <a:custGeom>
            <a:avLst/>
            <a:gdLst/>
            <a:ahLst/>
            <a:cxnLst/>
            <a:rect l="l" t="t" r="r" b="b"/>
            <a:pathLst>
              <a:path w="620349" h="612454">
                <a:moveTo>
                  <a:pt x="0" y="0"/>
                </a:moveTo>
                <a:lnTo>
                  <a:pt x="620349" y="0"/>
                </a:lnTo>
                <a:lnTo>
                  <a:pt x="620349" y="612454"/>
                </a:lnTo>
                <a:lnTo>
                  <a:pt x="0" y="612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41709" y="1028700"/>
            <a:ext cx="1498436" cy="1505126"/>
          </a:xfrm>
          <a:custGeom>
            <a:avLst/>
            <a:gdLst/>
            <a:ahLst/>
            <a:cxnLst/>
            <a:rect l="l" t="t" r="r" b="b"/>
            <a:pathLst>
              <a:path w="1498436" h="1505126">
                <a:moveTo>
                  <a:pt x="0" y="0"/>
                </a:moveTo>
                <a:lnTo>
                  <a:pt x="1498436" y="0"/>
                </a:lnTo>
                <a:lnTo>
                  <a:pt x="1498436" y="1505126"/>
                </a:lnTo>
                <a:lnTo>
                  <a:pt x="0" y="1505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851208" y="1028700"/>
            <a:ext cx="1408092" cy="1457275"/>
          </a:xfrm>
          <a:custGeom>
            <a:avLst/>
            <a:gdLst/>
            <a:ahLst/>
            <a:cxnLst/>
            <a:rect l="l" t="t" r="r" b="b"/>
            <a:pathLst>
              <a:path w="1408092" h="1457275">
                <a:moveTo>
                  <a:pt x="0" y="0"/>
                </a:moveTo>
                <a:lnTo>
                  <a:pt x="1408092" y="0"/>
                </a:lnTo>
                <a:lnTo>
                  <a:pt x="1408092" y="1457275"/>
                </a:lnTo>
                <a:lnTo>
                  <a:pt x="0" y="1457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823820" y="1028700"/>
            <a:ext cx="1429951" cy="1457275"/>
          </a:xfrm>
          <a:custGeom>
            <a:avLst/>
            <a:gdLst/>
            <a:ahLst/>
            <a:cxnLst/>
            <a:rect l="l" t="t" r="r" b="b"/>
            <a:pathLst>
              <a:path w="1429951" h="1457275">
                <a:moveTo>
                  <a:pt x="0" y="0"/>
                </a:moveTo>
                <a:lnTo>
                  <a:pt x="1429951" y="0"/>
                </a:lnTo>
                <a:lnTo>
                  <a:pt x="1429951" y="1457275"/>
                </a:lnTo>
                <a:lnTo>
                  <a:pt x="0" y="1457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215247" y="836505"/>
            <a:ext cx="4608574" cy="1889515"/>
          </a:xfrm>
          <a:custGeom>
            <a:avLst/>
            <a:gdLst/>
            <a:ahLst/>
            <a:cxnLst/>
            <a:rect l="l" t="t" r="r" b="b"/>
            <a:pathLst>
              <a:path w="4608574" h="1889515">
                <a:moveTo>
                  <a:pt x="0" y="0"/>
                </a:moveTo>
                <a:lnTo>
                  <a:pt x="4608573" y="0"/>
                </a:lnTo>
                <a:lnTo>
                  <a:pt x="4608573" y="1889515"/>
                </a:lnTo>
                <a:lnTo>
                  <a:pt x="0" y="18895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4615984"/>
            <a:ext cx="17104357" cy="379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5000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UNDERWATER VEHICLE DESIGN CHALLENGE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3790" y="8197384"/>
            <a:ext cx="9827610" cy="774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9"/>
              </a:lnSpc>
            </a:pPr>
            <a:r>
              <a:rPr lang="en-US" sz="3746" spc="17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SUBNAUTICA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4" b="-171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7195" y="-170195"/>
            <a:ext cx="10579311" cy="10627391"/>
            <a:chOff x="0" y="0"/>
            <a:chExt cx="2786321" cy="27989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6321" cy="2798984"/>
            </a:xfrm>
            <a:custGeom>
              <a:avLst/>
              <a:gdLst/>
              <a:ahLst/>
              <a:cxnLst/>
              <a:rect l="l" t="t" r="r" b="b"/>
              <a:pathLst>
                <a:path w="2786321" h="2798984">
                  <a:moveTo>
                    <a:pt x="0" y="0"/>
                  </a:moveTo>
                  <a:lnTo>
                    <a:pt x="2786321" y="0"/>
                  </a:lnTo>
                  <a:lnTo>
                    <a:pt x="2786321" y="2798984"/>
                  </a:lnTo>
                  <a:lnTo>
                    <a:pt x="0" y="2798984"/>
                  </a:lnTo>
                  <a:close/>
                </a:path>
              </a:pathLst>
            </a:custGeom>
            <a:gradFill rotWithShape="1">
              <a:gsLst>
                <a:gs pos="0">
                  <a:srgbClr val="00BFEB">
                    <a:alpha val="68000"/>
                  </a:srgbClr>
                </a:gs>
                <a:gs pos="100000">
                  <a:srgbClr val="00BEEB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2786321" cy="292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058211"/>
            <a:ext cx="620349" cy="612454"/>
          </a:xfrm>
          <a:custGeom>
            <a:avLst/>
            <a:gdLst/>
            <a:ahLst/>
            <a:cxnLst/>
            <a:rect l="l" t="t" r="r" b="b"/>
            <a:pathLst>
              <a:path w="620349" h="612454">
                <a:moveTo>
                  <a:pt x="0" y="0"/>
                </a:moveTo>
                <a:lnTo>
                  <a:pt x="620349" y="0"/>
                </a:lnTo>
                <a:lnTo>
                  <a:pt x="620349" y="612454"/>
                </a:lnTo>
                <a:lnTo>
                  <a:pt x="0" y="612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95620" y="2991601"/>
            <a:ext cx="8030145" cy="1738212"/>
            <a:chOff x="0" y="0"/>
            <a:chExt cx="10706860" cy="231761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706860" cy="2317617"/>
              <a:chOff x="0" y="0"/>
              <a:chExt cx="3242101" cy="70178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242101" cy="701788"/>
              </a:xfrm>
              <a:custGeom>
                <a:avLst/>
                <a:gdLst/>
                <a:ahLst/>
                <a:cxnLst/>
                <a:rect l="l" t="t" r="r" b="b"/>
                <a:pathLst>
                  <a:path w="3242101" h="701788">
                    <a:moveTo>
                      <a:pt x="18639" y="0"/>
                    </a:moveTo>
                    <a:lnTo>
                      <a:pt x="3223462" y="0"/>
                    </a:lnTo>
                    <a:cubicBezTo>
                      <a:pt x="3228405" y="0"/>
                      <a:pt x="3233146" y="1964"/>
                      <a:pt x="3236642" y="5459"/>
                    </a:cubicBezTo>
                    <a:cubicBezTo>
                      <a:pt x="3240137" y="8955"/>
                      <a:pt x="3242101" y="13696"/>
                      <a:pt x="3242101" y="18639"/>
                    </a:cubicBezTo>
                    <a:lnTo>
                      <a:pt x="3242101" y="683149"/>
                    </a:lnTo>
                    <a:cubicBezTo>
                      <a:pt x="3242101" y="693443"/>
                      <a:pt x="3233756" y="701788"/>
                      <a:pt x="3223462" y="701788"/>
                    </a:cubicBezTo>
                    <a:lnTo>
                      <a:pt x="18639" y="701788"/>
                    </a:lnTo>
                    <a:cubicBezTo>
                      <a:pt x="13696" y="701788"/>
                      <a:pt x="8955" y="699824"/>
                      <a:pt x="5459" y="696329"/>
                    </a:cubicBezTo>
                    <a:cubicBezTo>
                      <a:pt x="1964" y="692833"/>
                      <a:pt x="0" y="688092"/>
                      <a:pt x="0" y="683149"/>
                    </a:cubicBezTo>
                    <a:lnTo>
                      <a:pt x="0" y="18639"/>
                    </a:lnTo>
                    <a:cubicBezTo>
                      <a:pt x="0" y="13696"/>
                      <a:pt x="1964" y="8955"/>
                      <a:pt x="5459" y="5459"/>
                    </a:cubicBezTo>
                    <a:cubicBezTo>
                      <a:pt x="8955" y="1964"/>
                      <a:pt x="13696" y="0"/>
                      <a:pt x="18639" y="0"/>
                    </a:cubicBezTo>
                    <a:close/>
                  </a:path>
                </a:pathLst>
              </a:custGeom>
              <a:solidFill>
                <a:srgbClr val="00BFEB">
                  <a:alpha val="49804"/>
                </a:srgbClr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3242101" cy="758938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08789" y="279513"/>
              <a:ext cx="10017025" cy="1660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29106" lvl="1" indent="-214553" algn="l">
                <a:lnSpc>
                  <a:spcPts val="3378"/>
                </a:lnSpc>
                <a:buFont typeface="Arial"/>
                <a:buChar char="•"/>
              </a:pPr>
              <a:r>
                <a:rPr lang="en-US" sz="19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Inlet pipe (1 cm ID, abrasion-resistant PTFE/Santoprene)</a:t>
              </a:r>
            </a:p>
            <a:p>
              <a:pPr marL="429106" lvl="1" indent="-214553" algn="l">
                <a:lnSpc>
                  <a:spcPts val="3378"/>
                </a:lnSpc>
                <a:buFont typeface="Arial"/>
                <a:buChar char="•"/>
              </a:pPr>
              <a:r>
                <a:rPr lang="en-US" sz="19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Peristaltic pump</a:t>
              </a:r>
              <a:r>
                <a:rPr lang="en-US" sz="19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: draws 4–6 L/min, prevents backflow</a:t>
              </a:r>
            </a:p>
            <a:p>
              <a:pPr marL="429106" lvl="1" indent="-214553" algn="l">
                <a:lnSpc>
                  <a:spcPts val="3378"/>
                </a:lnSpc>
                <a:buFont typeface="Arial"/>
                <a:buChar char="•"/>
              </a:pPr>
              <a:r>
                <a:rPr lang="en-US" sz="19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Stone trap / pre-filter: captures</a:t>
              </a:r>
              <a:r>
                <a:rPr lang="en-US" sz="19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&gt;5 mm grains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82438" y="3023639"/>
            <a:ext cx="8453377" cy="3432549"/>
            <a:chOff x="0" y="0"/>
            <a:chExt cx="11271169" cy="457673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1271169" cy="4576733"/>
              <a:chOff x="0" y="0"/>
              <a:chExt cx="3685577" cy="149655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685577" cy="1496553"/>
              </a:xfrm>
              <a:custGeom>
                <a:avLst/>
                <a:gdLst/>
                <a:ahLst/>
                <a:cxnLst/>
                <a:rect l="l" t="t" r="r" b="b"/>
                <a:pathLst>
                  <a:path w="3685577" h="1496553">
                    <a:moveTo>
                      <a:pt x="22896" y="0"/>
                    </a:moveTo>
                    <a:lnTo>
                      <a:pt x="3662681" y="0"/>
                    </a:lnTo>
                    <a:cubicBezTo>
                      <a:pt x="3668754" y="0"/>
                      <a:pt x="3674577" y="2412"/>
                      <a:pt x="3678871" y="6706"/>
                    </a:cubicBezTo>
                    <a:cubicBezTo>
                      <a:pt x="3683165" y="11000"/>
                      <a:pt x="3685577" y="16824"/>
                      <a:pt x="3685577" y="22896"/>
                    </a:cubicBezTo>
                    <a:lnTo>
                      <a:pt x="3685577" y="1473657"/>
                    </a:lnTo>
                    <a:cubicBezTo>
                      <a:pt x="3685577" y="1486302"/>
                      <a:pt x="3675326" y="1496553"/>
                      <a:pt x="3662681" y="1496553"/>
                    </a:cubicBezTo>
                    <a:lnTo>
                      <a:pt x="22896" y="1496553"/>
                    </a:lnTo>
                    <a:cubicBezTo>
                      <a:pt x="16824" y="1496553"/>
                      <a:pt x="11000" y="1494141"/>
                      <a:pt x="6706" y="1489847"/>
                    </a:cubicBezTo>
                    <a:cubicBezTo>
                      <a:pt x="2412" y="1485553"/>
                      <a:pt x="0" y="1479729"/>
                      <a:pt x="0" y="1473657"/>
                    </a:cubicBezTo>
                    <a:lnTo>
                      <a:pt x="0" y="22896"/>
                    </a:lnTo>
                    <a:cubicBezTo>
                      <a:pt x="0" y="10251"/>
                      <a:pt x="10251" y="0"/>
                      <a:pt x="22896" y="0"/>
                    </a:cubicBezTo>
                    <a:close/>
                  </a:path>
                </a:pathLst>
              </a:custGeom>
              <a:solidFill>
                <a:srgbClr val="00BFEB">
                  <a:alpha val="49804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3685577" cy="1553703"/>
              </a:xfrm>
              <a:prstGeom prst="rect">
                <a:avLst/>
              </a:prstGeom>
            </p:spPr>
            <p:txBody>
              <a:bodyPr lIns="34152" tIns="34152" rIns="34152" bIns="34152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30334" y="250385"/>
              <a:ext cx="10544977" cy="3976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7353" lvl="1" indent="-218676" algn="just">
                <a:lnSpc>
                  <a:spcPts val="3443"/>
                </a:lnSpc>
                <a:buFont typeface="Arial"/>
                <a:buChar char="•"/>
              </a:pPr>
              <a:r>
                <a:rPr lang="en-US" sz="202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Anodized Al - 6061 -T6, pressure-balanced for ~300 bar</a:t>
              </a:r>
            </a:p>
            <a:p>
              <a:pPr marL="437353" lvl="1" indent="-218676" algn="just">
                <a:lnSpc>
                  <a:spcPts val="3443"/>
                </a:lnSpc>
                <a:buFont typeface="Arial"/>
                <a:buChar char="•"/>
              </a:pPr>
              <a:r>
                <a:rPr lang="en-US" sz="202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Holds fixed slurry volume for in-situ study</a:t>
              </a:r>
            </a:p>
            <a:p>
              <a:pPr marL="437353" lvl="1" indent="-218676" algn="just">
                <a:lnSpc>
                  <a:spcPts val="3443"/>
                </a:lnSpc>
                <a:buFont typeface="Arial"/>
                <a:buChar char="•"/>
              </a:pPr>
              <a:r>
                <a:rPr lang="en-US" sz="202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Integrated sensors:</a:t>
              </a:r>
            </a:p>
            <a:p>
              <a:pPr marL="874706" lvl="2" indent="-291569" algn="just">
                <a:lnSpc>
                  <a:spcPts val="3443"/>
                </a:lnSpc>
                <a:buFont typeface="Arial"/>
                <a:buChar char="⚬"/>
              </a:pPr>
              <a:r>
                <a:rPr lang="en-US" sz="202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pH, Temperature</a:t>
              </a:r>
            </a:p>
            <a:p>
              <a:pPr marL="874706" lvl="2" indent="-291569" algn="just">
                <a:lnSpc>
                  <a:spcPts val="3443"/>
                </a:lnSpc>
                <a:buFont typeface="Arial"/>
                <a:buChar char="⚬"/>
              </a:pPr>
              <a:r>
                <a:rPr lang="en-US" sz="202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Ion-selective electrodes (NO₃⁻, NH₄⁺, Cl⁻, heavy metals)</a:t>
              </a:r>
            </a:p>
            <a:p>
              <a:pPr marL="874706" lvl="2" indent="-291569" algn="just">
                <a:lnSpc>
                  <a:spcPts val="3443"/>
                </a:lnSpc>
                <a:buFont typeface="Arial"/>
                <a:buChar char="⚬"/>
              </a:pPr>
              <a:r>
                <a:rPr lang="en-US" sz="202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Gas/chemical probes (O₂, H₂S, pollutants)</a:t>
              </a:r>
            </a:p>
            <a:p>
              <a:pPr marL="874706" lvl="2" indent="-291569" algn="just">
                <a:lnSpc>
                  <a:spcPts val="3443"/>
                </a:lnSpc>
                <a:buFont typeface="Arial"/>
                <a:buChar char="⚬"/>
              </a:pPr>
              <a:r>
                <a:rPr lang="en-US" sz="202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Raman + XRF → molecular &amp; elemental composition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89918" y="4939364"/>
            <a:ext cx="7641548" cy="4828996"/>
            <a:chOff x="0" y="0"/>
            <a:chExt cx="2891567" cy="182729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91567" cy="1827295"/>
            </a:xfrm>
            <a:custGeom>
              <a:avLst/>
              <a:gdLst/>
              <a:ahLst/>
              <a:cxnLst/>
              <a:rect l="l" t="t" r="r" b="b"/>
              <a:pathLst>
                <a:path w="2891567" h="1827295">
                  <a:moveTo>
                    <a:pt x="30041" y="0"/>
                  </a:moveTo>
                  <a:lnTo>
                    <a:pt x="2861526" y="0"/>
                  </a:lnTo>
                  <a:cubicBezTo>
                    <a:pt x="2869494" y="0"/>
                    <a:pt x="2877135" y="3165"/>
                    <a:pt x="2882768" y="8799"/>
                  </a:cubicBezTo>
                  <a:cubicBezTo>
                    <a:pt x="2888402" y="14432"/>
                    <a:pt x="2891567" y="22073"/>
                    <a:pt x="2891567" y="30041"/>
                  </a:cubicBezTo>
                  <a:lnTo>
                    <a:pt x="2891567" y="1797254"/>
                  </a:lnTo>
                  <a:cubicBezTo>
                    <a:pt x="2891567" y="1813845"/>
                    <a:pt x="2878117" y="1827295"/>
                    <a:pt x="2861526" y="1827295"/>
                  </a:cubicBezTo>
                  <a:lnTo>
                    <a:pt x="30041" y="1827295"/>
                  </a:lnTo>
                  <a:cubicBezTo>
                    <a:pt x="22073" y="1827295"/>
                    <a:pt x="14432" y="1824130"/>
                    <a:pt x="8799" y="1818497"/>
                  </a:cubicBezTo>
                  <a:cubicBezTo>
                    <a:pt x="3165" y="1812863"/>
                    <a:pt x="0" y="1805222"/>
                    <a:pt x="0" y="1797254"/>
                  </a:cubicBezTo>
                  <a:lnTo>
                    <a:pt x="0" y="30041"/>
                  </a:lnTo>
                  <a:cubicBezTo>
                    <a:pt x="0" y="22073"/>
                    <a:pt x="3165" y="14432"/>
                    <a:pt x="8799" y="8799"/>
                  </a:cubicBezTo>
                  <a:cubicBezTo>
                    <a:pt x="14432" y="3165"/>
                    <a:pt x="22073" y="0"/>
                    <a:pt x="300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dash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2891567" cy="1893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282438" y="7484199"/>
            <a:ext cx="8453377" cy="2157405"/>
            <a:chOff x="0" y="0"/>
            <a:chExt cx="11271169" cy="287654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1271169" cy="2876540"/>
              <a:chOff x="0" y="0"/>
              <a:chExt cx="3257124" cy="83125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257124" cy="831258"/>
              </a:xfrm>
              <a:custGeom>
                <a:avLst/>
                <a:gdLst/>
                <a:ahLst/>
                <a:cxnLst/>
                <a:rect l="l" t="t" r="r" b="b"/>
                <a:pathLst>
                  <a:path w="3257124" h="831258">
                    <a:moveTo>
                      <a:pt x="18553" y="0"/>
                    </a:moveTo>
                    <a:lnTo>
                      <a:pt x="3238571" y="0"/>
                    </a:lnTo>
                    <a:cubicBezTo>
                      <a:pt x="3243492" y="0"/>
                      <a:pt x="3248211" y="1955"/>
                      <a:pt x="3251690" y="5434"/>
                    </a:cubicBezTo>
                    <a:cubicBezTo>
                      <a:pt x="3255170" y="8913"/>
                      <a:pt x="3257124" y="13633"/>
                      <a:pt x="3257124" y="18553"/>
                    </a:cubicBezTo>
                    <a:lnTo>
                      <a:pt x="3257124" y="812705"/>
                    </a:lnTo>
                    <a:cubicBezTo>
                      <a:pt x="3257124" y="817625"/>
                      <a:pt x="3255170" y="822344"/>
                      <a:pt x="3251690" y="825824"/>
                    </a:cubicBezTo>
                    <a:cubicBezTo>
                      <a:pt x="3248211" y="829303"/>
                      <a:pt x="3243492" y="831258"/>
                      <a:pt x="3238571" y="831258"/>
                    </a:cubicBezTo>
                    <a:lnTo>
                      <a:pt x="18553" y="831258"/>
                    </a:lnTo>
                    <a:cubicBezTo>
                      <a:pt x="13633" y="831258"/>
                      <a:pt x="8913" y="829303"/>
                      <a:pt x="5434" y="825824"/>
                    </a:cubicBezTo>
                    <a:cubicBezTo>
                      <a:pt x="1955" y="822344"/>
                      <a:pt x="0" y="817625"/>
                      <a:pt x="0" y="812705"/>
                    </a:cubicBezTo>
                    <a:lnTo>
                      <a:pt x="0" y="18553"/>
                    </a:lnTo>
                    <a:cubicBezTo>
                      <a:pt x="0" y="13633"/>
                      <a:pt x="1955" y="8913"/>
                      <a:pt x="5434" y="5434"/>
                    </a:cubicBezTo>
                    <a:cubicBezTo>
                      <a:pt x="8913" y="1955"/>
                      <a:pt x="13633" y="0"/>
                      <a:pt x="18553" y="0"/>
                    </a:cubicBezTo>
                    <a:close/>
                  </a:path>
                </a:pathLst>
              </a:custGeom>
              <a:solidFill>
                <a:srgbClr val="00BFEB">
                  <a:alpha val="49804"/>
                </a:srgbClr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3257124" cy="888408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430334" y="298357"/>
              <a:ext cx="10544977" cy="2182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27016" lvl="1" indent="-213508" algn="just">
                <a:lnSpc>
                  <a:spcPts val="3362"/>
                </a:lnSpc>
                <a:buFont typeface="Arial"/>
                <a:buChar char="•"/>
              </a:pPr>
              <a:r>
                <a:rPr lang="en-US" sz="197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Second peristaltic pump discharges sample</a:t>
              </a:r>
            </a:p>
            <a:p>
              <a:pPr marL="427016" lvl="1" indent="-213508" algn="just">
                <a:lnSpc>
                  <a:spcPts val="3362"/>
                </a:lnSpc>
                <a:buFont typeface="Arial"/>
                <a:buChar char="•"/>
              </a:pPr>
              <a:r>
                <a:rPr lang="en-US" sz="197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Dual check valves = no contamination, no seawater intrusion</a:t>
              </a:r>
            </a:p>
            <a:p>
              <a:pPr marL="427016" lvl="1" indent="-213508" algn="just">
                <a:lnSpc>
                  <a:spcPts val="3362"/>
                </a:lnSpc>
                <a:buFont typeface="Arial"/>
                <a:buChar char="•"/>
              </a:pPr>
              <a:r>
                <a:rPr lang="en-US" sz="197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Cycle:</a:t>
              </a:r>
              <a:r>
                <a:rPr lang="en-US" sz="197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Fill → Seal &amp; Analyze → Expel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61373" y="2657355"/>
            <a:ext cx="668494" cy="668494"/>
            <a:chOff x="0" y="0"/>
            <a:chExt cx="891325" cy="891325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891325" cy="891325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3955">
                  <a:alpha val="49804"/>
                </a:srgbClr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08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381359" y="131368"/>
              <a:ext cx="128608" cy="514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43"/>
                </a:lnSpc>
              </a:pPr>
              <a:r>
                <a:rPr lang="en-US" sz="2025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948191" y="2689392"/>
            <a:ext cx="668494" cy="668494"/>
            <a:chOff x="0" y="0"/>
            <a:chExt cx="891325" cy="891325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891325" cy="891325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3955">
                  <a:alpha val="49804"/>
                </a:srgbClr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08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381359" y="131368"/>
              <a:ext cx="128608" cy="514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43"/>
                </a:lnSpc>
              </a:pPr>
              <a:r>
                <a:rPr lang="en-US" sz="2025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948191" y="7149952"/>
            <a:ext cx="668494" cy="668494"/>
            <a:chOff x="0" y="0"/>
            <a:chExt cx="891325" cy="891325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891325" cy="891325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3955">
                  <a:alpha val="49804"/>
                </a:srgbClr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08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381359" y="131368"/>
              <a:ext cx="128608" cy="514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43"/>
                </a:lnSpc>
              </a:pPr>
              <a:r>
                <a:rPr lang="en-US" sz="2025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767153" y="880936"/>
            <a:ext cx="17836859" cy="144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640"/>
              </a:lnSpc>
              <a:spcBef>
                <a:spcPct val="0"/>
              </a:spcBef>
            </a:pPr>
            <a:r>
              <a:rPr lang="en-US" sz="1108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SOIL-WATER COLLECTION &amp; ANALYSIS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55985" y="2409910"/>
            <a:ext cx="6909414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INLET &amp; SAMPLE HANDLING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095520" y="6868249"/>
            <a:ext cx="6594095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OUTLET &amp; FLOW CONTROL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815183" y="2409910"/>
            <a:ext cx="5154768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 CHAMBER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4D8266F-1337-8D70-1592-AE9540FB8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40" y="5027123"/>
            <a:ext cx="7453104" cy="46534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4" b="-171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7195" y="-170195"/>
            <a:ext cx="10579311" cy="10627391"/>
            <a:chOff x="0" y="0"/>
            <a:chExt cx="2786321" cy="27989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6321" cy="2798984"/>
            </a:xfrm>
            <a:custGeom>
              <a:avLst/>
              <a:gdLst/>
              <a:ahLst/>
              <a:cxnLst/>
              <a:rect l="l" t="t" r="r" b="b"/>
              <a:pathLst>
                <a:path w="2786321" h="2798984">
                  <a:moveTo>
                    <a:pt x="0" y="0"/>
                  </a:moveTo>
                  <a:lnTo>
                    <a:pt x="2786321" y="0"/>
                  </a:lnTo>
                  <a:lnTo>
                    <a:pt x="2786321" y="2798984"/>
                  </a:lnTo>
                  <a:lnTo>
                    <a:pt x="0" y="2798984"/>
                  </a:lnTo>
                  <a:close/>
                </a:path>
              </a:pathLst>
            </a:custGeom>
            <a:gradFill rotWithShape="1">
              <a:gsLst>
                <a:gs pos="0">
                  <a:srgbClr val="00BFEB">
                    <a:alpha val="68000"/>
                  </a:srgbClr>
                </a:gs>
                <a:gs pos="100000">
                  <a:srgbClr val="00BEEB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2786321" cy="292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058211"/>
            <a:ext cx="620349" cy="612454"/>
          </a:xfrm>
          <a:custGeom>
            <a:avLst/>
            <a:gdLst/>
            <a:ahLst/>
            <a:cxnLst/>
            <a:rect l="l" t="t" r="r" b="b"/>
            <a:pathLst>
              <a:path w="620349" h="612454">
                <a:moveTo>
                  <a:pt x="0" y="0"/>
                </a:moveTo>
                <a:lnTo>
                  <a:pt x="620349" y="0"/>
                </a:lnTo>
                <a:lnTo>
                  <a:pt x="620349" y="612454"/>
                </a:lnTo>
                <a:lnTo>
                  <a:pt x="0" y="612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52274" y="3706911"/>
            <a:ext cx="5516668" cy="5551389"/>
            <a:chOff x="0" y="0"/>
            <a:chExt cx="7355557" cy="740185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355557" cy="7401851"/>
              <a:chOff x="0" y="0"/>
              <a:chExt cx="2227307" cy="224132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227306" cy="2241325"/>
              </a:xfrm>
              <a:custGeom>
                <a:avLst/>
                <a:gdLst/>
                <a:ahLst/>
                <a:cxnLst/>
                <a:rect l="l" t="t" r="r" b="b"/>
                <a:pathLst>
                  <a:path w="2227306" h="2241325">
                    <a:moveTo>
                      <a:pt x="27131" y="0"/>
                    </a:moveTo>
                    <a:lnTo>
                      <a:pt x="2200175" y="0"/>
                    </a:lnTo>
                    <a:cubicBezTo>
                      <a:pt x="2207371" y="0"/>
                      <a:pt x="2214272" y="2858"/>
                      <a:pt x="2219360" y="7947"/>
                    </a:cubicBezTo>
                    <a:cubicBezTo>
                      <a:pt x="2224448" y="13035"/>
                      <a:pt x="2227306" y="19936"/>
                      <a:pt x="2227306" y="27131"/>
                    </a:cubicBezTo>
                    <a:lnTo>
                      <a:pt x="2227306" y="2214193"/>
                    </a:lnTo>
                    <a:cubicBezTo>
                      <a:pt x="2227306" y="2221389"/>
                      <a:pt x="2224448" y="2228290"/>
                      <a:pt x="2219360" y="2233378"/>
                    </a:cubicBezTo>
                    <a:cubicBezTo>
                      <a:pt x="2214272" y="2238466"/>
                      <a:pt x="2207371" y="2241325"/>
                      <a:pt x="2200175" y="2241325"/>
                    </a:cubicBezTo>
                    <a:lnTo>
                      <a:pt x="27131" y="2241325"/>
                    </a:lnTo>
                    <a:cubicBezTo>
                      <a:pt x="19936" y="2241325"/>
                      <a:pt x="13035" y="2238466"/>
                      <a:pt x="7947" y="2233378"/>
                    </a:cubicBezTo>
                    <a:cubicBezTo>
                      <a:pt x="2858" y="2228290"/>
                      <a:pt x="0" y="2221389"/>
                      <a:pt x="0" y="2214193"/>
                    </a:cubicBezTo>
                    <a:lnTo>
                      <a:pt x="0" y="27131"/>
                    </a:lnTo>
                    <a:cubicBezTo>
                      <a:pt x="0" y="19936"/>
                      <a:pt x="2858" y="13035"/>
                      <a:pt x="7947" y="7947"/>
                    </a:cubicBezTo>
                    <a:cubicBezTo>
                      <a:pt x="13035" y="2858"/>
                      <a:pt x="19936" y="0"/>
                      <a:pt x="27131" y="0"/>
                    </a:cubicBezTo>
                    <a:close/>
                  </a:path>
                </a:pathLst>
              </a:custGeom>
              <a:solidFill>
                <a:srgbClr val="00BFEB">
                  <a:alpha val="49804"/>
                </a:srgbClr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2227307" cy="2298475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280836" y="241413"/>
              <a:ext cx="6881645" cy="6782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0232" lvl="1" indent="-290116" algn="l">
                <a:lnSpc>
                  <a:spcPts val="4568"/>
                </a:lnSpc>
                <a:buFont typeface="Arial"/>
                <a:buChar char="•"/>
              </a:pPr>
              <a:r>
                <a:rPr lang="en-US" sz="26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Ultrasonic Transducers:</a:t>
              </a:r>
              <a:r>
                <a:rPr lang="en-US" sz="26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Measures oil slick thickness.</a:t>
              </a:r>
            </a:p>
            <a:p>
              <a:pPr marL="580232" lvl="1" indent="-290116" algn="l">
                <a:lnSpc>
                  <a:spcPts val="4568"/>
                </a:lnSpc>
                <a:buFont typeface="Arial"/>
                <a:buChar char="•"/>
              </a:pPr>
              <a:r>
                <a:rPr lang="en-US" sz="26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Laser Raman Spectrometer:</a:t>
              </a:r>
              <a:r>
                <a:rPr lang="en-US" sz="26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Identifies specific oil types.</a:t>
              </a:r>
            </a:p>
            <a:p>
              <a:pPr marL="580232" lvl="1" indent="-290116" algn="l">
                <a:lnSpc>
                  <a:spcPts val="4568"/>
                </a:lnSpc>
                <a:buFont typeface="Arial"/>
                <a:buChar char="•"/>
              </a:pPr>
              <a:r>
                <a:rPr lang="en-US" sz="26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Chemical Sensor Arrays:</a:t>
              </a:r>
              <a:r>
                <a:rPr lang="en-US" sz="26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Confirms presence of pollutants.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67153" y="880936"/>
            <a:ext cx="17836859" cy="144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640"/>
              </a:lnSpc>
              <a:spcBef>
                <a:spcPct val="0"/>
              </a:spcBef>
            </a:pPr>
            <a:r>
              <a:rPr lang="en-US" sz="1108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ENVIRONMENTAL SENSING &amp;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7178" y="2376423"/>
            <a:ext cx="4386859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HYDROCARBON CONCENTRATION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64219" y="2376423"/>
            <a:ext cx="4837315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MINERAL </a:t>
            </a:r>
          </a:p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85130" y="2376423"/>
            <a:ext cx="3324201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&amp; </a:t>
            </a:r>
          </a:p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NAVIGATION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724543" y="3706911"/>
            <a:ext cx="5176992" cy="5551389"/>
            <a:chOff x="0" y="0"/>
            <a:chExt cx="6902656" cy="740185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902656" cy="7401851"/>
              <a:chOff x="0" y="0"/>
              <a:chExt cx="2090165" cy="22413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090165" cy="2241325"/>
              </a:xfrm>
              <a:custGeom>
                <a:avLst/>
                <a:gdLst/>
                <a:ahLst/>
                <a:cxnLst/>
                <a:rect l="l" t="t" r="r" b="b"/>
                <a:pathLst>
                  <a:path w="2090165" h="2241325">
                    <a:moveTo>
                      <a:pt x="28912" y="0"/>
                    </a:moveTo>
                    <a:lnTo>
                      <a:pt x="2061254" y="0"/>
                    </a:lnTo>
                    <a:cubicBezTo>
                      <a:pt x="2068922" y="0"/>
                      <a:pt x="2076275" y="3046"/>
                      <a:pt x="2081697" y="8468"/>
                    </a:cubicBezTo>
                    <a:cubicBezTo>
                      <a:pt x="2087119" y="13890"/>
                      <a:pt x="2090165" y="21244"/>
                      <a:pt x="2090165" y="28912"/>
                    </a:cubicBezTo>
                    <a:lnTo>
                      <a:pt x="2090165" y="2212413"/>
                    </a:lnTo>
                    <a:cubicBezTo>
                      <a:pt x="2090165" y="2220081"/>
                      <a:pt x="2087119" y="2227435"/>
                      <a:pt x="2081697" y="2232857"/>
                    </a:cubicBezTo>
                    <a:cubicBezTo>
                      <a:pt x="2076275" y="2238279"/>
                      <a:pt x="2068922" y="2241325"/>
                      <a:pt x="2061254" y="2241325"/>
                    </a:cubicBezTo>
                    <a:lnTo>
                      <a:pt x="28912" y="2241325"/>
                    </a:lnTo>
                    <a:cubicBezTo>
                      <a:pt x="21244" y="2241325"/>
                      <a:pt x="13890" y="2238279"/>
                      <a:pt x="8468" y="2232857"/>
                    </a:cubicBezTo>
                    <a:cubicBezTo>
                      <a:pt x="3046" y="2227435"/>
                      <a:pt x="0" y="2220081"/>
                      <a:pt x="0" y="2212413"/>
                    </a:cubicBezTo>
                    <a:lnTo>
                      <a:pt x="0" y="28912"/>
                    </a:lnTo>
                    <a:cubicBezTo>
                      <a:pt x="0" y="21244"/>
                      <a:pt x="3046" y="13890"/>
                      <a:pt x="8468" y="8468"/>
                    </a:cubicBezTo>
                    <a:cubicBezTo>
                      <a:pt x="13890" y="3046"/>
                      <a:pt x="21244" y="0"/>
                      <a:pt x="28912" y="0"/>
                    </a:cubicBezTo>
                    <a:close/>
                  </a:path>
                </a:pathLst>
              </a:custGeom>
              <a:solidFill>
                <a:srgbClr val="00BFEB">
                  <a:alpha val="49804"/>
                </a:srgbClr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57150"/>
                <a:ext cx="2090165" cy="2298475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263544" y="241413"/>
              <a:ext cx="6457923" cy="6782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0232" lvl="1" indent="-290116" algn="l">
                <a:lnSpc>
                  <a:spcPts val="4568"/>
                </a:lnSpc>
                <a:buFont typeface="Arial"/>
                <a:buChar char="•"/>
              </a:pPr>
              <a:r>
                <a:rPr lang="en-US" sz="26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Microelectrodes:</a:t>
              </a:r>
              <a:r>
                <a:rPr lang="en-US" sz="26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Analyzes dissolved mineral ions and gases directly from the sediment.</a:t>
              </a:r>
            </a:p>
            <a:p>
              <a:pPr marL="580232" lvl="1" indent="-290116" algn="l">
                <a:lnSpc>
                  <a:spcPts val="4568"/>
                </a:lnSpc>
                <a:buFont typeface="Arial"/>
                <a:buChar char="•"/>
              </a:pPr>
              <a:r>
                <a:rPr lang="en-US" sz="26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pXRF:</a:t>
              </a:r>
              <a:r>
                <a:rPr lang="en-US" sz="26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Conducts on-site elemental analysis of rock and sediment samples.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358735" y="3706911"/>
            <a:ext cx="5176992" cy="5551389"/>
            <a:chOff x="0" y="0"/>
            <a:chExt cx="6902656" cy="740185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902656" cy="7401851"/>
              <a:chOff x="0" y="0"/>
              <a:chExt cx="2090165" cy="224132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090165" cy="2241325"/>
              </a:xfrm>
              <a:custGeom>
                <a:avLst/>
                <a:gdLst/>
                <a:ahLst/>
                <a:cxnLst/>
                <a:rect l="l" t="t" r="r" b="b"/>
                <a:pathLst>
                  <a:path w="2090165" h="2241325">
                    <a:moveTo>
                      <a:pt x="28912" y="0"/>
                    </a:moveTo>
                    <a:lnTo>
                      <a:pt x="2061254" y="0"/>
                    </a:lnTo>
                    <a:cubicBezTo>
                      <a:pt x="2068922" y="0"/>
                      <a:pt x="2076275" y="3046"/>
                      <a:pt x="2081697" y="8468"/>
                    </a:cubicBezTo>
                    <a:cubicBezTo>
                      <a:pt x="2087119" y="13890"/>
                      <a:pt x="2090165" y="21244"/>
                      <a:pt x="2090165" y="28912"/>
                    </a:cubicBezTo>
                    <a:lnTo>
                      <a:pt x="2090165" y="2212413"/>
                    </a:lnTo>
                    <a:cubicBezTo>
                      <a:pt x="2090165" y="2220081"/>
                      <a:pt x="2087119" y="2227435"/>
                      <a:pt x="2081697" y="2232857"/>
                    </a:cubicBezTo>
                    <a:cubicBezTo>
                      <a:pt x="2076275" y="2238279"/>
                      <a:pt x="2068922" y="2241325"/>
                      <a:pt x="2061254" y="2241325"/>
                    </a:cubicBezTo>
                    <a:lnTo>
                      <a:pt x="28912" y="2241325"/>
                    </a:lnTo>
                    <a:cubicBezTo>
                      <a:pt x="21244" y="2241325"/>
                      <a:pt x="13890" y="2238279"/>
                      <a:pt x="8468" y="2232857"/>
                    </a:cubicBezTo>
                    <a:cubicBezTo>
                      <a:pt x="3046" y="2227435"/>
                      <a:pt x="0" y="2220081"/>
                      <a:pt x="0" y="2212413"/>
                    </a:cubicBezTo>
                    <a:lnTo>
                      <a:pt x="0" y="28912"/>
                    </a:lnTo>
                    <a:cubicBezTo>
                      <a:pt x="0" y="21244"/>
                      <a:pt x="3046" y="13890"/>
                      <a:pt x="8468" y="8468"/>
                    </a:cubicBezTo>
                    <a:cubicBezTo>
                      <a:pt x="13890" y="3046"/>
                      <a:pt x="21244" y="0"/>
                      <a:pt x="28912" y="0"/>
                    </a:cubicBezTo>
                    <a:close/>
                  </a:path>
                </a:pathLst>
              </a:custGeom>
              <a:solidFill>
                <a:srgbClr val="00BFEB">
                  <a:alpha val="49804"/>
                </a:srgbClr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2090165" cy="2298475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63544" y="241413"/>
              <a:ext cx="6457923" cy="6782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0232" lvl="1" indent="-290116" algn="l">
                <a:lnSpc>
                  <a:spcPts val="4568"/>
                </a:lnSpc>
                <a:buFont typeface="Arial"/>
                <a:buChar char="•"/>
              </a:pPr>
              <a:r>
                <a:rPr lang="en-US" sz="26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Integrated Navigation (DVL/IMU):</a:t>
              </a:r>
              <a:r>
                <a:rPr lang="en-US" sz="26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Tracks precise location.</a:t>
              </a:r>
            </a:p>
            <a:p>
              <a:pPr marL="580232" lvl="1" indent="-290116" algn="l">
                <a:lnSpc>
                  <a:spcPts val="4568"/>
                </a:lnSpc>
                <a:buFont typeface="Arial"/>
                <a:buChar char="•"/>
              </a:pPr>
              <a:r>
                <a:rPr lang="en-US" sz="26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Automated Sampling:</a:t>
              </a:r>
              <a:r>
                <a:rPr lang="en-US" sz="26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Collects data on a programmed grid.</a:t>
              </a:r>
            </a:p>
            <a:p>
              <a:pPr marL="580232" lvl="1" indent="-290116" algn="l">
                <a:lnSpc>
                  <a:spcPts val="4568"/>
                </a:lnSpc>
                <a:buFont typeface="Arial"/>
                <a:buChar char="•"/>
              </a:pPr>
              <a:r>
                <a:rPr lang="en-US" sz="26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Logging:</a:t>
              </a:r>
              <a:r>
                <a:rPr lang="en-US" sz="26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Creates a time-stamped, 3D georeferenced map.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4" b="-171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7195" y="-170195"/>
            <a:ext cx="10579311" cy="10627391"/>
            <a:chOff x="0" y="0"/>
            <a:chExt cx="2786321" cy="27989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6321" cy="2798984"/>
            </a:xfrm>
            <a:custGeom>
              <a:avLst/>
              <a:gdLst/>
              <a:ahLst/>
              <a:cxnLst/>
              <a:rect l="l" t="t" r="r" b="b"/>
              <a:pathLst>
                <a:path w="2786321" h="2798984">
                  <a:moveTo>
                    <a:pt x="0" y="0"/>
                  </a:moveTo>
                  <a:lnTo>
                    <a:pt x="2786321" y="0"/>
                  </a:lnTo>
                  <a:lnTo>
                    <a:pt x="2786321" y="2798984"/>
                  </a:lnTo>
                  <a:lnTo>
                    <a:pt x="0" y="2798984"/>
                  </a:lnTo>
                  <a:close/>
                </a:path>
              </a:pathLst>
            </a:custGeom>
            <a:gradFill rotWithShape="1">
              <a:gsLst>
                <a:gs pos="0">
                  <a:srgbClr val="00BFEB">
                    <a:alpha val="68000"/>
                  </a:srgbClr>
                </a:gs>
                <a:gs pos="100000">
                  <a:srgbClr val="00BEEB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2786321" cy="292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058211"/>
            <a:ext cx="620349" cy="612454"/>
          </a:xfrm>
          <a:custGeom>
            <a:avLst/>
            <a:gdLst/>
            <a:ahLst/>
            <a:cxnLst/>
            <a:rect l="l" t="t" r="r" b="b"/>
            <a:pathLst>
              <a:path w="620349" h="612454">
                <a:moveTo>
                  <a:pt x="0" y="0"/>
                </a:moveTo>
                <a:lnTo>
                  <a:pt x="620349" y="0"/>
                </a:lnTo>
                <a:lnTo>
                  <a:pt x="620349" y="612454"/>
                </a:lnTo>
                <a:lnTo>
                  <a:pt x="0" y="612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67153" y="880936"/>
            <a:ext cx="13571626" cy="144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640"/>
              </a:lnSpc>
              <a:spcBef>
                <a:spcPct val="0"/>
              </a:spcBef>
            </a:pPr>
            <a:r>
              <a:rPr lang="en-US" sz="1108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MARINE BIOLOGICAL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073739"/>
            <a:ext cx="4711804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CONSTRAINTS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5640" y="4401745"/>
            <a:ext cx="2629629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5640" y="7491752"/>
            <a:ext cx="7430508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TECHNICAL IMPLEMENTATION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05640" y="2670638"/>
            <a:ext cx="8857884" cy="1658837"/>
            <a:chOff x="0" y="0"/>
            <a:chExt cx="11810512" cy="2211783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1810512" cy="2211783"/>
              <a:chOff x="0" y="0"/>
              <a:chExt cx="3576293" cy="6697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576293" cy="669741"/>
              </a:xfrm>
              <a:custGeom>
                <a:avLst/>
                <a:gdLst/>
                <a:ahLst/>
                <a:cxnLst/>
                <a:rect l="l" t="t" r="r" b="b"/>
                <a:pathLst>
                  <a:path w="3576293" h="669741">
                    <a:moveTo>
                      <a:pt x="16897" y="0"/>
                    </a:moveTo>
                    <a:lnTo>
                      <a:pt x="3559396" y="0"/>
                    </a:lnTo>
                    <a:cubicBezTo>
                      <a:pt x="3563877" y="0"/>
                      <a:pt x="3568175" y="1780"/>
                      <a:pt x="3571344" y="4949"/>
                    </a:cubicBezTo>
                    <a:cubicBezTo>
                      <a:pt x="3574513" y="8118"/>
                      <a:pt x="3576293" y="12416"/>
                      <a:pt x="3576293" y="16897"/>
                    </a:cubicBezTo>
                    <a:lnTo>
                      <a:pt x="3576293" y="652844"/>
                    </a:lnTo>
                    <a:cubicBezTo>
                      <a:pt x="3576293" y="662176"/>
                      <a:pt x="3568728" y="669741"/>
                      <a:pt x="3559396" y="669741"/>
                    </a:cubicBezTo>
                    <a:lnTo>
                      <a:pt x="16897" y="669741"/>
                    </a:lnTo>
                    <a:cubicBezTo>
                      <a:pt x="12416" y="669741"/>
                      <a:pt x="8118" y="667961"/>
                      <a:pt x="4949" y="664792"/>
                    </a:cubicBezTo>
                    <a:cubicBezTo>
                      <a:pt x="1780" y="661623"/>
                      <a:pt x="0" y="657325"/>
                      <a:pt x="0" y="652844"/>
                    </a:cubicBezTo>
                    <a:lnTo>
                      <a:pt x="0" y="16897"/>
                    </a:lnTo>
                    <a:cubicBezTo>
                      <a:pt x="0" y="12416"/>
                      <a:pt x="1780" y="8118"/>
                      <a:pt x="4949" y="4949"/>
                    </a:cubicBezTo>
                    <a:cubicBezTo>
                      <a:pt x="8118" y="1780"/>
                      <a:pt x="12416" y="0"/>
                      <a:pt x="1689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10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57150"/>
                <a:ext cx="3576293" cy="726891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450926" y="279513"/>
              <a:ext cx="11049571" cy="1554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7517" lvl="1" indent="-203758" algn="l">
                <a:lnSpc>
                  <a:spcPts val="3208"/>
                </a:lnSpc>
                <a:buFont typeface="Arial"/>
                <a:buChar char="•"/>
              </a:pP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Minimal disturbance (hydrodynamic, acoustic, optical).</a:t>
              </a:r>
            </a:p>
            <a:p>
              <a:pPr marL="407517" lvl="1" indent="-203758" algn="l">
                <a:lnSpc>
                  <a:spcPts val="3208"/>
                </a:lnSpc>
                <a:buFont typeface="Arial"/>
                <a:buChar char="•"/>
              </a:pP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Non-contact eDNA collection with accurate tracking mechanism.</a:t>
              </a:r>
            </a:p>
            <a:p>
              <a:pPr marL="407517" lvl="1" indent="-203758" algn="l">
                <a:lnSpc>
                  <a:spcPts val="3208"/>
                </a:lnSpc>
                <a:buFont typeface="Arial"/>
                <a:buChar char="•"/>
              </a:pP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Functionality in turbid/low-light conditions.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05640" y="5070915"/>
            <a:ext cx="11015667" cy="2458937"/>
            <a:chOff x="0" y="0"/>
            <a:chExt cx="14687556" cy="327858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4687556" cy="3278583"/>
              <a:chOff x="0" y="0"/>
              <a:chExt cx="4447479" cy="99277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447479" cy="992774"/>
              </a:xfrm>
              <a:custGeom>
                <a:avLst/>
                <a:gdLst/>
                <a:ahLst/>
                <a:cxnLst/>
                <a:rect l="l" t="t" r="r" b="b"/>
                <a:pathLst>
                  <a:path w="4447479" h="992774">
                    <a:moveTo>
                      <a:pt x="13587" y="0"/>
                    </a:moveTo>
                    <a:lnTo>
                      <a:pt x="4433892" y="0"/>
                    </a:lnTo>
                    <a:cubicBezTo>
                      <a:pt x="4437495" y="0"/>
                      <a:pt x="4440951" y="1432"/>
                      <a:pt x="4443500" y="3980"/>
                    </a:cubicBezTo>
                    <a:cubicBezTo>
                      <a:pt x="4446048" y="6528"/>
                      <a:pt x="4447479" y="9984"/>
                      <a:pt x="4447479" y="13587"/>
                    </a:cubicBezTo>
                    <a:lnTo>
                      <a:pt x="4447479" y="979187"/>
                    </a:lnTo>
                    <a:cubicBezTo>
                      <a:pt x="4447479" y="982791"/>
                      <a:pt x="4446048" y="986247"/>
                      <a:pt x="4443500" y="988795"/>
                    </a:cubicBezTo>
                    <a:cubicBezTo>
                      <a:pt x="4440951" y="991343"/>
                      <a:pt x="4437495" y="992774"/>
                      <a:pt x="4433892" y="992774"/>
                    </a:cubicBezTo>
                    <a:lnTo>
                      <a:pt x="13587" y="992774"/>
                    </a:lnTo>
                    <a:cubicBezTo>
                      <a:pt x="9984" y="992774"/>
                      <a:pt x="6528" y="991343"/>
                      <a:pt x="3980" y="988795"/>
                    </a:cubicBezTo>
                    <a:cubicBezTo>
                      <a:pt x="1432" y="986247"/>
                      <a:pt x="0" y="982791"/>
                      <a:pt x="0" y="979187"/>
                    </a:cubicBezTo>
                    <a:lnTo>
                      <a:pt x="0" y="13587"/>
                    </a:lnTo>
                    <a:cubicBezTo>
                      <a:pt x="0" y="9984"/>
                      <a:pt x="1432" y="6528"/>
                      <a:pt x="3980" y="3980"/>
                    </a:cubicBezTo>
                    <a:cubicBezTo>
                      <a:pt x="6528" y="1432"/>
                      <a:pt x="9984" y="0"/>
                      <a:pt x="1358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10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57150"/>
                <a:ext cx="4447479" cy="1049924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560772" y="279513"/>
              <a:ext cx="13741249" cy="262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Remote Observation: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Ultra-low-light imaging, multispectral filters, passive acoustics.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eDNA Sampling: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Peristaltic pump with sterile filters.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Preservation: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Sealed cassettes with unique IDs.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Low-Disturbance Operations: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Ducted thrusters and red-spectrum lighting.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5640" y="7964827"/>
            <a:ext cx="10792608" cy="2058887"/>
            <a:chOff x="0" y="0"/>
            <a:chExt cx="14390144" cy="2745183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4390144" cy="2745183"/>
              <a:chOff x="0" y="0"/>
              <a:chExt cx="4357421" cy="83125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4357421" cy="831258"/>
              </a:xfrm>
              <a:custGeom>
                <a:avLst/>
                <a:gdLst/>
                <a:ahLst/>
                <a:cxnLst/>
                <a:rect l="l" t="t" r="r" b="b"/>
                <a:pathLst>
                  <a:path w="4357421" h="831258">
                    <a:moveTo>
                      <a:pt x="13868" y="0"/>
                    </a:moveTo>
                    <a:lnTo>
                      <a:pt x="4343553" y="0"/>
                    </a:lnTo>
                    <a:cubicBezTo>
                      <a:pt x="4351212" y="0"/>
                      <a:pt x="4357421" y="6209"/>
                      <a:pt x="4357421" y="13868"/>
                    </a:cubicBezTo>
                    <a:lnTo>
                      <a:pt x="4357421" y="817390"/>
                    </a:lnTo>
                    <a:cubicBezTo>
                      <a:pt x="4357421" y="825049"/>
                      <a:pt x="4351212" y="831258"/>
                      <a:pt x="4343553" y="831258"/>
                    </a:cubicBezTo>
                    <a:lnTo>
                      <a:pt x="13868" y="831258"/>
                    </a:lnTo>
                    <a:cubicBezTo>
                      <a:pt x="6209" y="831258"/>
                      <a:pt x="0" y="825049"/>
                      <a:pt x="0" y="817390"/>
                    </a:cubicBezTo>
                    <a:lnTo>
                      <a:pt x="0" y="13868"/>
                    </a:lnTo>
                    <a:cubicBezTo>
                      <a:pt x="0" y="6209"/>
                      <a:pt x="6209" y="0"/>
                      <a:pt x="1386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10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4357421" cy="888408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549417" y="279513"/>
              <a:ext cx="13462998" cy="2088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Architecture: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Modular design with interchangeable pods.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Sensors: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4K low-light camera.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Fluidics: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Pump for sterile water sampling with anti-contamination protocols.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Software: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Automated sampling and data logging.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821308" y="2670638"/>
            <a:ext cx="6055203" cy="6587662"/>
            <a:chOff x="0" y="0"/>
            <a:chExt cx="8073604" cy="8783549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8073604" cy="8783549"/>
              <a:chOff x="0" y="0"/>
              <a:chExt cx="2050491" cy="223079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050491" cy="2230799"/>
              </a:xfrm>
              <a:custGeom>
                <a:avLst/>
                <a:gdLst/>
                <a:ahLst/>
                <a:cxnLst/>
                <a:rect l="l" t="t" r="r" b="b"/>
                <a:pathLst>
                  <a:path w="2050491" h="2230799">
                    <a:moveTo>
                      <a:pt x="34379" y="0"/>
                    </a:moveTo>
                    <a:lnTo>
                      <a:pt x="2016112" y="0"/>
                    </a:lnTo>
                    <a:cubicBezTo>
                      <a:pt x="2035099" y="0"/>
                      <a:pt x="2050491" y="15392"/>
                      <a:pt x="2050491" y="34379"/>
                    </a:cubicBezTo>
                    <a:lnTo>
                      <a:pt x="2050491" y="2196420"/>
                    </a:lnTo>
                    <a:cubicBezTo>
                      <a:pt x="2050491" y="2205538"/>
                      <a:pt x="2046869" y="2214282"/>
                      <a:pt x="2040422" y="2220730"/>
                    </a:cubicBezTo>
                    <a:cubicBezTo>
                      <a:pt x="2033974" y="2227177"/>
                      <a:pt x="2025230" y="2230799"/>
                      <a:pt x="2016112" y="2230799"/>
                    </a:cubicBezTo>
                    <a:lnTo>
                      <a:pt x="34379" y="2230799"/>
                    </a:lnTo>
                    <a:cubicBezTo>
                      <a:pt x="25261" y="2230799"/>
                      <a:pt x="16517" y="2227177"/>
                      <a:pt x="10069" y="2220730"/>
                    </a:cubicBezTo>
                    <a:cubicBezTo>
                      <a:pt x="3622" y="2214282"/>
                      <a:pt x="0" y="2205538"/>
                      <a:pt x="0" y="2196420"/>
                    </a:cubicBezTo>
                    <a:lnTo>
                      <a:pt x="0" y="34379"/>
                    </a:lnTo>
                    <a:cubicBezTo>
                      <a:pt x="0" y="25261"/>
                      <a:pt x="3622" y="16517"/>
                      <a:pt x="10069" y="10069"/>
                    </a:cubicBezTo>
                    <a:cubicBezTo>
                      <a:pt x="16517" y="3622"/>
                      <a:pt x="25261" y="0"/>
                      <a:pt x="3437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dash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57150"/>
                <a:ext cx="2050491" cy="22879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205064" y="243653"/>
              <a:ext cx="7736350" cy="8296242"/>
              <a:chOff x="0" y="0"/>
              <a:chExt cx="1155786" cy="1239433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155786" cy="1239432"/>
              </a:xfrm>
              <a:custGeom>
                <a:avLst/>
                <a:gdLst/>
                <a:ahLst/>
                <a:cxnLst/>
                <a:rect l="l" t="t" r="r" b="b"/>
                <a:pathLst>
                  <a:path w="1155786" h="1239432">
                    <a:moveTo>
                      <a:pt x="22922" y="0"/>
                    </a:moveTo>
                    <a:lnTo>
                      <a:pt x="1132865" y="0"/>
                    </a:lnTo>
                    <a:cubicBezTo>
                      <a:pt x="1145524" y="0"/>
                      <a:pt x="1155786" y="10262"/>
                      <a:pt x="1155786" y="22922"/>
                    </a:cubicBezTo>
                    <a:lnTo>
                      <a:pt x="1155786" y="1216511"/>
                    </a:lnTo>
                    <a:cubicBezTo>
                      <a:pt x="1155786" y="1229170"/>
                      <a:pt x="1145524" y="1239432"/>
                      <a:pt x="1132865" y="1239432"/>
                    </a:cubicBezTo>
                    <a:lnTo>
                      <a:pt x="22922" y="1239432"/>
                    </a:lnTo>
                    <a:cubicBezTo>
                      <a:pt x="10262" y="1239432"/>
                      <a:pt x="0" y="1229170"/>
                      <a:pt x="0" y="1216511"/>
                    </a:cubicBezTo>
                    <a:lnTo>
                      <a:pt x="0" y="22922"/>
                    </a:lnTo>
                    <a:cubicBezTo>
                      <a:pt x="0" y="10262"/>
                      <a:pt x="10262" y="0"/>
                      <a:pt x="22922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3618" r="-3618"/>
                </a:stretch>
              </a:blipFill>
            </p:spPr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4" b="-1712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58211"/>
            <a:ext cx="620349" cy="612454"/>
          </a:xfrm>
          <a:custGeom>
            <a:avLst/>
            <a:gdLst/>
            <a:ahLst/>
            <a:cxnLst/>
            <a:rect l="l" t="t" r="r" b="b"/>
            <a:pathLst>
              <a:path w="620349" h="612454">
                <a:moveTo>
                  <a:pt x="0" y="0"/>
                </a:moveTo>
                <a:lnTo>
                  <a:pt x="620349" y="0"/>
                </a:lnTo>
                <a:lnTo>
                  <a:pt x="620349" y="612454"/>
                </a:lnTo>
                <a:lnTo>
                  <a:pt x="0" y="612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67153" y="880936"/>
            <a:ext cx="14175000" cy="144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640"/>
              </a:lnSpc>
              <a:spcBef>
                <a:spcPct val="0"/>
              </a:spcBef>
            </a:pPr>
            <a:r>
              <a:rPr lang="en-US" sz="1108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SUBSYTEM FAILURE &amp; RECOVERY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51298" y="2363888"/>
            <a:ext cx="6679070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COMMUNICATION FAILURE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02811" y="2363888"/>
            <a:ext cx="6353906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POWER SYSTEM FAILURE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22073" y="5801471"/>
            <a:ext cx="3651459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SENSOR &amp; </a:t>
            </a:r>
          </a:p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FAILURE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44617" y="5801471"/>
            <a:ext cx="4670293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&amp; </a:t>
            </a:r>
          </a:p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CONTROL FAILURE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300228" y="7015065"/>
            <a:ext cx="7959072" cy="2458937"/>
            <a:chOff x="0" y="0"/>
            <a:chExt cx="10612096" cy="327858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0612096" cy="3278583"/>
              <a:chOff x="0" y="0"/>
              <a:chExt cx="3213406" cy="99277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213406" cy="992774"/>
              </a:xfrm>
              <a:custGeom>
                <a:avLst/>
                <a:gdLst/>
                <a:ahLst/>
                <a:cxnLst/>
                <a:rect l="l" t="t" r="r" b="b"/>
                <a:pathLst>
                  <a:path w="3213406" h="992774">
                    <a:moveTo>
                      <a:pt x="18806" y="0"/>
                    </a:moveTo>
                    <a:lnTo>
                      <a:pt x="3194601" y="0"/>
                    </a:lnTo>
                    <a:cubicBezTo>
                      <a:pt x="3204987" y="0"/>
                      <a:pt x="3213406" y="8420"/>
                      <a:pt x="3213406" y="18806"/>
                    </a:cubicBezTo>
                    <a:lnTo>
                      <a:pt x="3213406" y="973969"/>
                    </a:lnTo>
                    <a:cubicBezTo>
                      <a:pt x="3213406" y="984355"/>
                      <a:pt x="3204987" y="992774"/>
                      <a:pt x="3194601" y="992774"/>
                    </a:cubicBezTo>
                    <a:lnTo>
                      <a:pt x="18806" y="992774"/>
                    </a:lnTo>
                    <a:cubicBezTo>
                      <a:pt x="8420" y="992774"/>
                      <a:pt x="0" y="984355"/>
                      <a:pt x="0" y="973969"/>
                    </a:cubicBezTo>
                    <a:lnTo>
                      <a:pt x="0" y="18806"/>
                    </a:lnTo>
                    <a:cubicBezTo>
                      <a:pt x="0" y="8420"/>
                      <a:pt x="8420" y="0"/>
                      <a:pt x="18806" y="0"/>
                    </a:cubicBezTo>
                    <a:close/>
                  </a:path>
                </a:pathLst>
              </a:custGeom>
              <a:solidFill>
                <a:srgbClr val="00BFEB">
                  <a:alpha val="49804"/>
                </a:srgbClr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3213406" cy="1049924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405171" y="279513"/>
              <a:ext cx="9928368" cy="262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Problem: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System crash or stall.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Solution: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Watchdog timer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initiates a system reset or triggers the </a:t>
              </a: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emergency buoyancy system.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Sensor: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Watchdog Timer / Acoustic Modem Signal Strength.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3084613"/>
            <a:ext cx="7524266" cy="2058887"/>
            <a:chOff x="0" y="0"/>
            <a:chExt cx="10032354" cy="274518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0032354" cy="2745183"/>
              <a:chOff x="0" y="0"/>
              <a:chExt cx="3037857" cy="83125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037857" cy="831258"/>
              </a:xfrm>
              <a:custGeom>
                <a:avLst/>
                <a:gdLst/>
                <a:ahLst/>
                <a:cxnLst/>
                <a:rect l="l" t="t" r="r" b="b"/>
                <a:pathLst>
                  <a:path w="3037857" h="831258">
                    <a:moveTo>
                      <a:pt x="19892" y="0"/>
                    </a:moveTo>
                    <a:lnTo>
                      <a:pt x="3017964" y="0"/>
                    </a:lnTo>
                    <a:cubicBezTo>
                      <a:pt x="3028951" y="0"/>
                      <a:pt x="3037857" y="8906"/>
                      <a:pt x="3037857" y="19892"/>
                    </a:cubicBezTo>
                    <a:lnTo>
                      <a:pt x="3037857" y="811366"/>
                    </a:lnTo>
                    <a:cubicBezTo>
                      <a:pt x="3037857" y="816641"/>
                      <a:pt x="3035761" y="821701"/>
                      <a:pt x="3032030" y="825431"/>
                    </a:cubicBezTo>
                    <a:cubicBezTo>
                      <a:pt x="3028300" y="829162"/>
                      <a:pt x="3023240" y="831258"/>
                      <a:pt x="3017964" y="831258"/>
                    </a:cubicBezTo>
                    <a:lnTo>
                      <a:pt x="19892" y="831258"/>
                    </a:lnTo>
                    <a:cubicBezTo>
                      <a:pt x="14617" y="831258"/>
                      <a:pt x="9557" y="829162"/>
                      <a:pt x="5826" y="825431"/>
                    </a:cubicBezTo>
                    <a:cubicBezTo>
                      <a:pt x="2096" y="821701"/>
                      <a:pt x="0" y="816641"/>
                      <a:pt x="0" y="811366"/>
                    </a:cubicBezTo>
                    <a:lnTo>
                      <a:pt x="0" y="19892"/>
                    </a:lnTo>
                    <a:cubicBezTo>
                      <a:pt x="0" y="14617"/>
                      <a:pt x="2096" y="9557"/>
                      <a:pt x="5826" y="5826"/>
                    </a:cubicBezTo>
                    <a:cubicBezTo>
                      <a:pt x="9557" y="2096"/>
                      <a:pt x="14617" y="0"/>
                      <a:pt x="19892" y="0"/>
                    </a:cubicBezTo>
                    <a:close/>
                  </a:path>
                </a:pathLst>
              </a:custGeom>
              <a:solidFill>
                <a:srgbClr val="00BFEB">
                  <a:alpha val="49804"/>
                </a:srgbClr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3037857" cy="888408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383036" y="279513"/>
              <a:ext cx="9385978" cy="2088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Problem: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Lost link to surface.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Solution: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Automated "Return to Surface" protocol triggers after a preset time.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Sensor: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Communication Status Sensor.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300228" y="3084613"/>
            <a:ext cx="7719483" cy="2058887"/>
            <a:chOff x="0" y="0"/>
            <a:chExt cx="10292645" cy="2745183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0292645" cy="2745183"/>
              <a:chOff x="0" y="0"/>
              <a:chExt cx="3116674" cy="83125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116674" cy="831258"/>
              </a:xfrm>
              <a:custGeom>
                <a:avLst/>
                <a:gdLst/>
                <a:ahLst/>
                <a:cxnLst/>
                <a:rect l="l" t="t" r="r" b="b"/>
                <a:pathLst>
                  <a:path w="3116674" h="831258">
                    <a:moveTo>
                      <a:pt x="19389" y="0"/>
                    </a:moveTo>
                    <a:lnTo>
                      <a:pt x="3097285" y="0"/>
                    </a:lnTo>
                    <a:cubicBezTo>
                      <a:pt x="3107993" y="0"/>
                      <a:pt x="3116674" y="8681"/>
                      <a:pt x="3116674" y="19389"/>
                    </a:cubicBezTo>
                    <a:lnTo>
                      <a:pt x="3116674" y="811869"/>
                    </a:lnTo>
                    <a:cubicBezTo>
                      <a:pt x="3116674" y="822577"/>
                      <a:pt x="3107993" y="831258"/>
                      <a:pt x="3097285" y="831258"/>
                    </a:cubicBezTo>
                    <a:lnTo>
                      <a:pt x="19389" y="831258"/>
                    </a:lnTo>
                    <a:cubicBezTo>
                      <a:pt x="8681" y="831258"/>
                      <a:pt x="0" y="822577"/>
                      <a:pt x="0" y="811869"/>
                    </a:cubicBezTo>
                    <a:lnTo>
                      <a:pt x="0" y="19389"/>
                    </a:lnTo>
                    <a:cubicBezTo>
                      <a:pt x="0" y="8681"/>
                      <a:pt x="8681" y="0"/>
                      <a:pt x="19389" y="0"/>
                    </a:cubicBezTo>
                    <a:close/>
                  </a:path>
                </a:pathLst>
              </a:custGeom>
              <a:solidFill>
                <a:srgbClr val="00BFEB">
                  <a:alpha val="49804"/>
                </a:srgbClr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57150"/>
                <a:ext cx="3116674" cy="888408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92974" y="279513"/>
              <a:ext cx="9629498" cy="2088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Problem: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Main power loss.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Solution: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Redundant emergency battery powers essential systems (buoyancy, pinger).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Sensor: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Voltage/Current Sensor.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8700" y="7015065"/>
            <a:ext cx="7304872" cy="2458937"/>
            <a:chOff x="0" y="0"/>
            <a:chExt cx="9739829" cy="3278583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9739829" cy="3278583"/>
              <a:chOff x="0" y="0"/>
              <a:chExt cx="2949278" cy="99277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949278" cy="992774"/>
              </a:xfrm>
              <a:custGeom>
                <a:avLst/>
                <a:gdLst/>
                <a:ahLst/>
                <a:cxnLst/>
                <a:rect l="l" t="t" r="r" b="b"/>
                <a:pathLst>
                  <a:path w="2949278" h="992774">
                    <a:moveTo>
                      <a:pt x="20490" y="0"/>
                    </a:moveTo>
                    <a:lnTo>
                      <a:pt x="2928788" y="0"/>
                    </a:lnTo>
                    <a:cubicBezTo>
                      <a:pt x="2934223" y="0"/>
                      <a:pt x="2939434" y="2159"/>
                      <a:pt x="2943277" y="6001"/>
                    </a:cubicBezTo>
                    <a:cubicBezTo>
                      <a:pt x="2947119" y="9844"/>
                      <a:pt x="2949278" y="15056"/>
                      <a:pt x="2949278" y="20490"/>
                    </a:cubicBezTo>
                    <a:lnTo>
                      <a:pt x="2949278" y="972285"/>
                    </a:lnTo>
                    <a:cubicBezTo>
                      <a:pt x="2949278" y="977719"/>
                      <a:pt x="2947119" y="982931"/>
                      <a:pt x="2943277" y="986773"/>
                    </a:cubicBezTo>
                    <a:cubicBezTo>
                      <a:pt x="2939434" y="990616"/>
                      <a:pt x="2934223" y="992774"/>
                      <a:pt x="2928788" y="992774"/>
                    </a:cubicBezTo>
                    <a:lnTo>
                      <a:pt x="20490" y="992774"/>
                    </a:lnTo>
                    <a:cubicBezTo>
                      <a:pt x="15056" y="992774"/>
                      <a:pt x="9844" y="990616"/>
                      <a:pt x="6001" y="986773"/>
                    </a:cubicBezTo>
                    <a:cubicBezTo>
                      <a:pt x="2159" y="982931"/>
                      <a:pt x="0" y="977719"/>
                      <a:pt x="0" y="972285"/>
                    </a:cubicBezTo>
                    <a:lnTo>
                      <a:pt x="0" y="20490"/>
                    </a:lnTo>
                    <a:cubicBezTo>
                      <a:pt x="0" y="15056"/>
                      <a:pt x="2159" y="9844"/>
                      <a:pt x="6001" y="6001"/>
                    </a:cubicBezTo>
                    <a:cubicBezTo>
                      <a:pt x="9844" y="2159"/>
                      <a:pt x="15056" y="0"/>
                      <a:pt x="20490" y="0"/>
                    </a:cubicBezTo>
                    <a:close/>
                  </a:path>
                </a:pathLst>
              </a:custGeom>
              <a:solidFill>
                <a:srgbClr val="00BFEB">
                  <a:alpha val="49804"/>
                </a:srgbClr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57150"/>
                <a:ext cx="2949278" cy="1049924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71867" y="279513"/>
              <a:ext cx="9112300" cy="262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Problem: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Key sensor malfunction.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Solution: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Mutiple</a:t>
              </a: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sensors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and a </a:t>
              </a: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self-correction routine.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Onboard non-volatile memory for data recovery.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Sensor: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N/A (Software-based).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4" b="-1712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18608" y="7028806"/>
            <a:ext cx="5511423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STRUCTURAL FAILURE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246831" y="7232425"/>
            <a:ext cx="3908407" cy="2751849"/>
            <a:chOff x="0" y="0"/>
            <a:chExt cx="5211210" cy="366913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5211210" cy="3669133"/>
              <a:chOff x="0" y="0"/>
              <a:chExt cx="2595278" cy="182729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595278" cy="1827295"/>
              </a:xfrm>
              <a:custGeom>
                <a:avLst/>
                <a:gdLst/>
                <a:ahLst/>
                <a:cxnLst/>
                <a:rect l="l" t="t" r="r" b="b"/>
                <a:pathLst>
                  <a:path w="2595278" h="1827295">
                    <a:moveTo>
                      <a:pt x="33470" y="0"/>
                    </a:moveTo>
                    <a:lnTo>
                      <a:pt x="2561808" y="0"/>
                    </a:lnTo>
                    <a:cubicBezTo>
                      <a:pt x="2570685" y="0"/>
                      <a:pt x="2579198" y="3526"/>
                      <a:pt x="2585475" y="9803"/>
                    </a:cubicBezTo>
                    <a:cubicBezTo>
                      <a:pt x="2591752" y="16080"/>
                      <a:pt x="2595278" y="24593"/>
                      <a:pt x="2595278" y="33470"/>
                    </a:cubicBezTo>
                    <a:lnTo>
                      <a:pt x="2595278" y="1793825"/>
                    </a:lnTo>
                    <a:cubicBezTo>
                      <a:pt x="2595278" y="1812310"/>
                      <a:pt x="2580293" y="1827295"/>
                      <a:pt x="2561808" y="1827295"/>
                    </a:cubicBezTo>
                    <a:lnTo>
                      <a:pt x="33470" y="1827295"/>
                    </a:lnTo>
                    <a:cubicBezTo>
                      <a:pt x="24593" y="1827295"/>
                      <a:pt x="16080" y="1823769"/>
                      <a:pt x="9803" y="1817492"/>
                    </a:cubicBezTo>
                    <a:cubicBezTo>
                      <a:pt x="3526" y="1811215"/>
                      <a:pt x="0" y="1802702"/>
                      <a:pt x="0" y="1793825"/>
                    </a:cubicBezTo>
                    <a:lnTo>
                      <a:pt x="0" y="33470"/>
                    </a:lnTo>
                    <a:cubicBezTo>
                      <a:pt x="0" y="14985"/>
                      <a:pt x="14985" y="0"/>
                      <a:pt x="3347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dash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66675"/>
                <a:ext cx="2595278" cy="18939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00545" y="124428"/>
              <a:ext cx="5003702" cy="3420277"/>
              <a:chOff x="0" y="0"/>
              <a:chExt cx="1499183" cy="102476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499183" cy="1024765"/>
              </a:xfrm>
              <a:custGeom>
                <a:avLst/>
                <a:gdLst/>
                <a:ahLst/>
                <a:cxnLst/>
                <a:rect l="l" t="t" r="r" b="b"/>
                <a:pathLst>
                  <a:path w="1499183" h="1024765">
                    <a:moveTo>
                      <a:pt x="22271" y="0"/>
                    </a:moveTo>
                    <a:lnTo>
                      <a:pt x="1476912" y="0"/>
                    </a:lnTo>
                    <a:cubicBezTo>
                      <a:pt x="1489212" y="0"/>
                      <a:pt x="1499183" y="9971"/>
                      <a:pt x="1499183" y="22271"/>
                    </a:cubicBezTo>
                    <a:lnTo>
                      <a:pt x="1499183" y="1002495"/>
                    </a:lnTo>
                    <a:cubicBezTo>
                      <a:pt x="1499183" y="1014794"/>
                      <a:pt x="1489212" y="1024765"/>
                      <a:pt x="1476912" y="1024765"/>
                    </a:cubicBezTo>
                    <a:lnTo>
                      <a:pt x="22271" y="1024765"/>
                    </a:lnTo>
                    <a:cubicBezTo>
                      <a:pt x="9971" y="1024765"/>
                      <a:pt x="0" y="1014794"/>
                      <a:pt x="0" y="1002495"/>
                    </a:cubicBezTo>
                    <a:lnTo>
                      <a:pt x="0" y="22271"/>
                    </a:lnTo>
                    <a:cubicBezTo>
                      <a:pt x="0" y="9971"/>
                      <a:pt x="9971" y="0"/>
                      <a:pt x="22271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4696" t="-6316" r="-19344" b="-50559"/>
                </a:stretch>
              </a:blipFill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11624084" y="4138081"/>
            <a:ext cx="5153901" cy="2751849"/>
            <a:chOff x="0" y="0"/>
            <a:chExt cx="6871868" cy="366913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871868" cy="3669133"/>
              <a:chOff x="0" y="0"/>
              <a:chExt cx="3422316" cy="18272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422316" cy="1827295"/>
              </a:xfrm>
              <a:custGeom>
                <a:avLst/>
                <a:gdLst/>
                <a:ahLst/>
                <a:cxnLst/>
                <a:rect l="l" t="t" r="r" b="b"/>
                <a:pathLst>
                  <a:path w="3422316" h="1827295">
                    <a:moveTo>
                      <a:pt x="25382" y="0"/>
                    </a:moveTo>
                    <a:lnTo>
                      <a:pt x="3396935" y="0"/>
                    </a:lnTo>
                    <a:cubicBezTo>
                      <a:pt x="3403666" y="0"/>
                      <a:pt x="3410122" y="2674"/>
                      <a:pt x="3414882" y="7434"/>
                    </a:cubicBezTo>
                    <a:cubicBezTo>
                      <a:pt x="3419642" y="12194"/>
                      <a:pt x="3422316" y="18650"/>
                      <a:pt x="3422316" y="25382"/>
                    </a:cubicBezTo>
                    <a:lnTo>
                      <a:pt x="3422316" y="1801913"/>
                    </a:lnTo>
                    <a:cubicBezTo>
                      <a:pt x="3422316" y="1808645"/>
                      <a:pt x="3419642" y="1815101"/>
                      <a:pt x="3414882" y="1819861"/>
                    </a:cubicBezTo>
                    <a:cubicBezTo>
                      <a:pt x="3410122" y="1824621"/>
                      <a:pt x="3403666" y="1827295"/>
                      <a:pt x="3396935" y="1827295"/>
                    </a:cubicBezTo>
                    <a:lnTo>
                      <a:pt x="25382" y="1827295"/>
                    </a:lnTo>
                    <a:cubicBezTo>
                      <a:pt x="18650" y="1827295"/>
                      <a:pt x="12194" y="1824621"/>
                      <a:pt x="7434" y="1819861"/>
                    </a:cubicBezTo>
                    <a:cubicBezTo>
                      <a:pt x="2674" y="1815101"/>
                      <a:pt x="0" y="1808645"/>
                      <a:pt x="0" y="1801913"/>
                    </a:cubicBezTo>
                    <a:lnTo>
                      <a:pt x="0" y="25382"/>
                    </a:lnTo>
                    <a:cubicBezTo>
                      <a:pt x="0" y="18650"/>
                      <a:pt x="2674" y="12194"/>
                      <a:pt x="7434" y="7434"/>
                    </a:cubicBezTo>
                    <a:cubicBezTo>
                      <a:pt x="12194" y="2674"/>
                      <a:pt x="18650" y="0"/>
                      <a:pt x="253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dash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66675"/>
                <a:ext cx="3422316" cy="18939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32585" y="124428"/>
              <a:ext cx="6598234" cy="3420277"/>
              <a:chOff x="0" y="0"/>
              <a:chExt cx="1976927" cy="102476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76927" cy="1024765"/>
              </a:xfrm>
              <a:custGeom>
                <a:avLst/>
                <a:gdLst/>
                <a:ahLst/>
                <a:cxnLst/>
                <a:rect l="l" t="t" r="r" b="b"/>
                <a:pathLst>
                  <a:path w="1976927" h="1024765">
                    <a:moveTo>
                      <a:pt x="16889" y="0"/>
                    </a:moveTo>
                    <a:lnTo>
                      <a:pt x="1960039" y="0"/>
                    </a:lnTo>
                    <a:cubicBezTo>
                      <a:pt x="1969366" y="0"/>
                      <a:pt x="1976927" y="7561"/>
                      <a:pt x="1976927" y="16889"/>
                    </a:cubicBezTo>
                    <a:lnTo>
                      <a:pt x="1976927" y="1007876"/>
                    </a:lnTo>
                    <a:cubicBezTo>
                      <a:pt x="1976927" y="1017204"/>
                      <a:pt x="1969366" y="1024765"/>
                      <a:pt x="1960039" y="1024765"/>
                    </a:cubicBezTo>
                    <a:lnTo>
                      <a:pt x="16889" y="1024765"/>
                    </a:lnTo>
                    <a:cubicBezTo>
                      <a:pt x="7561" y="1024765"/>
                      <a:pt x="0" y="1017204"/>
                      <a:pt x="0" y="1007876"/>
                    </a:cubicBezTo>
                    <a:lnTo>
                      <a:pt x="0" y="16889"/>
                    </a:lnTo>
                    <a:cubicBezTo>
                      <a:pt x="0" y="7561"/>
                      <a:pt x="7561" y="0"/>
                      <a:pt x="16889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30210" t="-30905" r="-33299" b="-46132"/>
                </a:stretch>
              </a:blipFill>
            </p:spPr>
          </p:sp>
        </p:grpSp>
      </p:grpSp>
      <p:grpSp>
        <p:nvGrpSpPr>
          <p:cNvPr id="16" name="Group 16"/>
          <p:cNvGrpSpPr/>
          <p:nvPr/>
        </p:nvGrpSpPr>
        <p:grpSpPr>
          <a:xfrm>
            <a:off x="12246831" y="362597"/>
            <a:ext cx="3908407" cy="3480615"/>
            <a:chOff x="0" y="0"/>
            <a:chExt cx="5211210" cy="4640820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5211210" cy="4640820"/>
              <a:chOff x="0" y="0"/>
              <a:chExt cx="5342257" cy="475752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342257" cy="4757524"/>
              </a:xfrm>
              <a:custGeom>
                <a:avLst/>
                <a:gdLst/>
                <a:ahLst/>
                <a:cxnLst/>
                <a:rect l="l" t="t" r="r" b="b"/>
                <a:pathLst>
                  <a:path w="5342257" h="4757524">
                    <a:moveTo>
                      <a:pt x="16260" y="0"/>
                    </a:moveTo>
                    <a:lnTo>
                      <a:pt x="5325997" y="0"/>
                    </a:lnTo>
                    <a:cubicBezTo>
                      <a:pt x="5334977" y="0"/>
                      <a:pt x="5342257" y="7280"/>
                      <a:pt x="5342257" y="16260"/>
                    </a:cubicBezTo>
                    <a:lnTo>
                      <a:pt x="5342257" y="4741264"/>
                    </a:lnTo>
                    <a:cubicBezTo>
                      <a:pt x="5342257" y="4750244"/>
                      <a:pt x="5334977" y="4757524"/>
                      <a:pt x="5325997" y="4757524"/>
                    </a:cubicBezTo>
                    <a:lnTo>
                      <a:pt x="16260" y="4757524"/>
                    </a:lnTo>
                    <a:cubicBezTo>
                      <a:pt x="7280" y="4757524"/>
                      <a:pt x="0" y="4750244"/>
                      <a:pt x="0" y="4741264"/>
                    </a:cubicBezTo>
                    <a:lnTo>
                      <a:pt x="0" y="16260"/>
                    </a:lnTo>
                    <a:cubicBezTo>
                      <a:pt x="0" y="7280"/>
                      <a:pt x="7280" y="0"/>
                      <a:pt x="16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dash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57150"/>
                <a:ext cx="5342257" cy="4814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00545" y="157379"/>
              <a:ext cx="5003702" cy="4326061"/>
              <a:chOff x="0" y="0"/>
              <a:chExt cx="3085996" cy="266806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085996" cy="2668066"/>
              </a:xfrm>
              <a:custGeom>
                <a:avLst/>
                <a:gdLst/>
                <a:ahLst/>
                <a:cxnLst/>
                <a:rect l="l" t="t" r="r" b="b"/>
                <a:pathLst>
                  <a:path w="3085996" h="2668066">
                    <a:moveTo>
                      <a:pt x="10819" y="0"/>
                    </a:moveTo>
                    <a:lnTo>
                      <a:pt x="3075177" y="0"/>
                    </a:lnTo>
                    <a:cubicBezTo>
                      <a:pt x="3081152" y="0"/>
                      <a:pt x="3085996" y="4844"/>
                      <a:pt x="3085996" y="10819"/>
                    </a:cubicBezTo>
                    <a:lnTo>
                      <a:pt x="3085996" y="2657247"/>
                    </a:lnTo>
                    <a:cubicBezTo>
                      <a:pt x="3085996" y="2663222"/>
                      <a:pt x="3081152" y="2668066"/>
                      <a:pt x="3075177" y="2668066"/>
                    </a:cubicBezTo>
                    <a:lnTo>
                      <a:pt x="10819" y="2668066"/>
                    </a:lnTo>
                    <a:cubicBezTo>
                      <a:pt x="4844" y="2668066"/>
                      <a:pt x="0" y="2663222"/>
                      <a:pt x="0" y="2657247"/>
                    </a:cubicBezTo>
                    <a:lnTo>
                      <a:pt x="0" y="10819"/>
                    </a:lnTo>
                    <a:cubicBezTo>
                      <a:pt x="0" y="4844"/>
                      <a:pt x="4844" y="0"/>
                      <a:pt x="10819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3873" t="-9053" r="-5789" b="-15250"/>
                </a:stretch>
              </a:blipFill>
            </p:spPr>
          </p:sp>
        </p:grpSp>
      </p:grpSp>
      <p:sp>
        <p:nvSpPr>
          <p:cNvPr id="22" name="TextBox 22"/>
          <p:cNvSpPr txBox="1"/>
          <p:nvPr/>
        </p:nvSpPr>
        <p:spPr>
          <a:xfrm>
            <a:off x="3893253" y="3639594"/>
            <a:ext cx="3762133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TETHER SNAGS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83979" y="650457"/>
            <a:ext cx="6780682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MOBILITY SYSTEM FAILURE 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28700" y="7669220"/>
            <a:ext cx="9491240" cy="2058887"/>
            <a:chOff x="0" y="0"/>
            <a:chExt cx="12654986" cy="2745183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2654986" cy="2745183"/>
              <a:chOff x="0" y="0"/>
              <a:chExt cx="3832005" cy="83125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832005" cy="831258"/>
              </a:xfrm>
              <a:custGeom>
                <a:avLst/>
                <a:gdLst/>
                <a:ahLst/>
                <a:cxnLst/>
                <a:rect l="l" t="t" r="r" b="b"/>
                <a:pathLst>
                  <a:path w="3832005" h="831258">
                    <a:moveTo>
                      <a:pt x="15770" y="0"/>
                    </a:moveTo>
                    <a:lnTo>
                      <a:pt x="3816236" y="0"/>
                    </a:lnTo>
                    <a:cubicBezTo>
                      <a:pt x="3820418" y="0"/>
                      <a:pt x="3824429" y="1661"/>
                      <a:pt x="3827387" y="4619"/>
                    </a:cubicBezTo>
                    <a:cubicBezTo>
                      <a:pt x="3830344" y="7576"/>
                      <a:pt x="3832005" y="11587"/>
                      <a:pt x="3832005" y="15770"/>
                    </a:cubicBezTo>
                    <a:lnTo>
                      <a:pt x="3832005" y="815488"/>
                    </a:lnTo>
                    <a:cubicBezTo>
                      <a:pt x="3832005" y="819670"/>
                      <a:pt x="3830344" y="823682"/>
                      <a:pt x="3827387" y="826639"/>
                    </a:cubicBezTo>
                    <a:cubicBezTo>
                      <a:pt x="3824429" y="829596"/>
                      <a:pt x="3820418" y="831258"/>
                      <a:pt x="3816236" y="831258"/>
                    </a:cubicBezTo>
                    <a:lnTo>
                      <a:pt x="15770" y="831258"/>
                    </a:lnTo>
                    <a:cubicBezTo>
                      <a:pt x="11587" y="831258"/>
                      <a:pt x="7576" y="829596"/>
                      <a:pt x="4619" y="826639"/>
                    </a:cubicBezTo>
                    <a:cubicBezTo>
                      <a:pt x="1661" y="823682"/>
                      <a:pt x="0" y="819670"/>
                      <a:pt x="0" y="815488"/>
                    </a:cubicBezTo>
                    <a:lnTo>
                      <a:pt x="0" y="15770"/>
                    </a:lnTo>
                    <a:cubicBezTo>
                      <a:pt x="0" y="11587"/>
                      <a:pt x="1661" y="7576"/>
                      <a:pt x="4619" y="4619"/>
                    </a:cubicBezTo>
                    <a:cubicBezTo>
                      <a:pt x="7576" y="1661"/>
                      <a:pt x="11587" y="0"/>
                      <a:pt x="1577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5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57150"/>
                <a:ext cx="3832005" cy="888408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483168" y="279513"/>
              <a:ext cx="11839636" cy="2088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Problem: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Water leak.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Solution: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Sensors detect water ingress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 triggering immediate </a:t>
              </a: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buoyancy ascent.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Sensor: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Water Leak Sensor.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28700" y="1299905"/>
            <a:ext cx="9491240" cy="2058887"/>
            <a:chOff x="0" y="0"/>
            <a:chExt cx="12654986" cy="2745183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2654986" cy="2745183"/>
              <a:chOff x="0" y="0"/>
              <a:chExt cx="3832005" cy="831258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3832005" cy="831258"/>
              </a:xfrm>
              <a:custGeom>
                <a:avLst/>
                <a:gdLst/>
                <a:ahLst/>
                <a:cxnLst/>
                <a:rect l="l" t="t" r="r" b="b"/>
                <a:pathLst>
                  <a:path w="3832005" h="831258">
                    <a:moveTo>
                      <a:pt x="15770" y="0"/>
                    </a:moveTo>
                    <a:lnTo>
                      <a:pt x="3816236" y="0"/>
                    </a:lnTo>
                    <a:cubicBezTo>
                      <a:pt x="3820418" y="0"/>
                      <a:pt x="3824429" y="1661"/>
                      <a:pt x="3827387" y="4619"/>
                    </a:cubicBezTo>
                    <a:cubicBezTo>
                      <a:pt x="3830344" y="7576"/>
                      <a:pt x="3832005" y="11587"/>
                      <a:pt x="3832005" y="15770"/>
                    </a:cubicBezTo>
                    <a:lnTo>
                      <a:pt x="3832005" y="815488"/>
                    </a:lnTo>
                    <a:cubicBezTo>
                      <a:pt x="3832005" y="819670"/>
                      <a:pt x="3830344" y="823682"/>
                      <a:pt x="3827387" y="826639"/>
                    </a:cubicBezTo>
                    <a:cubicBezTo>
                      <a:pt x="3824429" y="829596"/>
                      <a:pt x="3820418" y="831258"/>
                      <a:pt x="3816236" y="831258"/>
                    </a:cubicBezTo>
                    <a:lnTo>
                      <a:pt x="15770" y="831258"/>
                    </a:lnTo>
                    <a:cubicBezTo>
                      <a:pt x="11587" y="831258"/>
                      <a:pt x="7576" y="829596"/>
                      <a:pt x="4619" y="826639"/>
                    </a:cubicBezTo>
                    <a:cubicBezTo>
                      <a:pt x="1661" y="823682"/>
                      <a:pt x="0" y="819670"/>
                      <a:pt x="0" y="815488"/>
                    </a:cubicBezTo>
                    <a:lnTo>
                      <a:pt x="0" y="15770"/>
                    </a:lnTo>
                    <a:cubicBezTo>
                      <a:pt x="0" y="11587"/>
                      <a:pt x="1661" y="7576"/>
                      <a:pt x="4619" y="4619"/>
                    </a:cubicBezTo>
                    <a:cubicBezTo>
                      <a:pt x="7576" y="1661"/>
                      <a:pt x="11587" y="0"/>
                      <a:pt x="1577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5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57150"/>
                <a:ext cx="3832005" cy="888408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483168" y="279513"/>
              <a:ext cx="11839636" cy="2088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Problem: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ROV stuck.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Solution: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Use tether as tow line.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Emergency tether release if snagged, followed by </a:t>
              </a: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buoyancy ascent.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Sensor: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Tether Tension Sensor.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28700" y="4284538"/>
            <a:ext cx="9491240" cy="2458937"/>
            <a:chOff x="0" y="0"/>
            <a:chExt cx="12654986" cy="3278583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12654986" cy="3278583"/>
              <a:chOff x="0" y="0"/>
              <a:chExt cx="3832005" cy="992774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3832005" cy="992774"/>
              </a:xfrm>
              <a:custGeom>
                <a:avLst/>
                <a:gdLst/>
                <a:ahLst/>
                <a:cxnLst/>
                <a:rect l="l" t="t" r="r" b="b"/>
                <a:pathLst>
                  <a:path w="3832005" h="992774">
                    <a:moveTo>
                      <a:pt x="15770" y="0"/>
                    </a:moveTo>
                    <a:lnTo>
                      <a:pt x="3816236" y="0"/>
                    </a:lnTo>
                    <a:cubicBezTo>
                      <a:pt x="3820418" y="0"/>
                      <a:pt x="3824429" y="1661"/>
                      <a:pt x="3827387" y="4619"/>
                    </a:cubicBezTo>
                    <a:cubicBezTo>
                      <a:pt x="3830344" y="7576"/>
                      <a:pt x="3832005" y="11587"/>
                      <a:pt x="3832005" y="15770"/>
                    </a:cubicBezTo>
                    <a:lnTo>
                      <a:pt x="3832005" y="977005"/>
                    </a:lnTo>
                    <a:cubicBezTo>
                      <a:pt x="3832005" y="981187"/>
                      <a:pt x="3830344" y="985198"/>
                      <a:pt x="3827387" y="988156"/>
                    </a:cubicBezTo>
                    <a:cubicBezTo>
                      <a:pt x="3824429" y="991113"/>
                      <a:pt x="3820418" y="992774"/>
                      <a:pt x="3816236" y="992774"/>
                    </a:cubicBezTo>
                    <a:lnTo>
                      <a:pt x="15770" y="992774"/>
                    </a:lnTo>
                    <a:cubicBezTo>
                      <a:pt x="11587" y="992774"/>
                      <a:pt x="7576" y="991113"/>
                      <a:pt x="4619" y="988156"/>
                    </a:cubicBezTo>
                    <a:cubicBezTo>
                      <a:pt x="1661" y="985198"/>
                      <a:pt x="0" y="981187"/>
                      <a:pt x="0" y="977005"/>
                    </a:cubicBezTo>
                    <a:lnTo>
                      <a:pt x="0" y="15770"/>
                    </a:lnTo>
                    <a:cubicBezTo>
                      <a:pt x="0" y="11587"/>
                      <a:pt x="1661" y="7576"/>
                      <a:pt x="4619" y="4619"/>
                    </a:cubicBezTo>
                    <a:cubicBezTo>
                      <a:pt x="7576" y="1661"/>
                      <a:pt x="11587" y="0"/>
                      <a:pt x="1577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5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57150"/>
                <a:ext cx="3832005" cy="1049924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483168" y="279513"/>
              <a:ext cx="11839636" cy="262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Problem: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Tether severed or permanently snagged.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Solution: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Emergency tether release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mechanism, followed by </a:t>
              </a: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buoyancy ascent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and separate recovery. Onboard battery for short-term power.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Sensor: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N/A (Part of Mobility System Failure).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4" b="-171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45560" y="1028700"/>
            <a:ext cx="6213740" cy="2125147"/>
            <a:chOff x="0" y="0"/>
            <a:chExt cx="8284987" cy="283353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284987" cy="2833530"/>
              <a:chOff x="0" y="0"/>
              <a:chExt cx="1401066" cy="4791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401066" cy="479175"/>
              </a:xfrm>
              <a:custGeom>
                <a:avLst/>
                <a:gdLst/>
                <a:ahLst/>
                <a:cxnLst/>
                <a:rect l="l" t="t" r="r" b="b"/>
                <a:pathLst>
                  <a:path w="1401066" h="479175">
                    <a:moveTo>
                      <a:pt x="36946" y="0"/>
                    </a:moveTo>
                    <a:lnTo>
                      <a:pt x="1364119" y="0"/>
                    </a:lnTo>
                    <a:cubicBezTo>
                      <a:pt x="1384524" y="0"/>
                      <a:pt x="1401066" y="16541"/>
                      <a:pt x="1401066" y="36946"/>
                    </a:cubicBezTo>
                    <a:lnTo>
                      <a:pt x="1401066" y="442229"/>
                    </a:lnTo>
                    <a:cubicBezTo>
                      <a:pt x="1401066" y="462634"/>
                      <a:pt x="1384524" y="479175"/>
                      <a:pt x="1364119" y="479175"/>
                    </a:cubicBezTo>
                    <a:lnTo>
                      <a:pt x="36946" y="479175"/>
                    </a:lnTo>
                    <a:cubicBezTo>
                      <a:pt x="27148" y="479175"/>
                      <a:pt x="17750" y="475283"/>
                      <a:pt x="10821" y="468354"/>
                    </a:cubicBezTo>
                    <a:cubicBezTo>
                      <a:pt x="3893" y="461425"/>
                      <a:pt x="0" y="452028"/>
                      <a:pt x="0" y="442229"/>
                    </a:cubicBezTo>
                    <a:lnTo>
                      <a:pt x="0" y="36946"/>
                    </a:lnTo>
                    <a:cubicBezTo>
                      <a:pt x="0" y="27148"/>
                      <a:pt x="3893" y="17750"/>
                      <a:pt x="10821" y="10821"/>
                    </a:cubicBezTo>
                    <a:cubicBezTo>
                      <a:pt x="17750" y="3893"/>
                      <a:pt x="27148" y="0"/>
                      <a:pt x="36946" y="0"/>
                    </a:cubicBezTo>
                    <a:close/>
                  </a:path>
                </a:pathLst>
              </a:custGeom>
              <a:solidFill>
                <a:srgbClr val="00BFEB">
                  <a:alpha val="4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1401066" cy="536325"/>
              </a:xfrm>
              <a:prstGeom prst="rect">
                <a:avLst/>
              </a:prstGeom>
            </p:spPr>
            <p:txBody>
              <a:bodyPr lIns="55673" tIns="55673" rIns="55673" bIns="55673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357555" y="195340"/>
              <a:ext cx="5569877" cy="228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37"/>
                </a:lnSpc>
              </a:pPr>
              <a:r>
                <a:rPr lang="en-US" sz="2728" spc="130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HYPER-AUTONOMOUS MISSIONS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10761" y="1028700"/>
            <a:ext cx="6213740" cy="2125147"/>
            <a:chOff x="0" y="0"/>
            <a:chExt cx="8284987" cy="283353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8284987" cy="2833530"/>
              <a:chOff x="0" y="0"/>
              <a:chExt cx="1401066" cy="4791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401066" cy="479175"/>
              </a:xfrm>
              <a:custGeom>
                <a:avLst/>
                <a:gdLst/>
                <a:ahLst/>
                <a:cxnLst/>
                <a:rect l="l" t="t" r="r" b="b"/>
                <a:pathLst>
                  <a:path w="1401066" h="479175">
                    <a:moveTo>
                      <a:pt x="36946" y="0"/>
                    </a:moveTo>
                    <a:lnTo>
                      <a:pt x="1364119" y="0"/>
                    </a:lnTo>
                    <a:cubicBezTo>
                      <a:pt x="1384524" y="0"/>
                      <a:pt x="1401066" y="16541"/>
                      <a:pt x="1401066" y="36946"/>
                    </a:cubicBezTo>
                    <a:lnTo>
                      <a:pt x="1401066" y="442229"/>
                    </a:lnTo>
                    <a:cubicBezTo>
                      <a:pt x="1401066" y="462634"/>
                      <a:pt x="1384524" y="479175"/>
                      <a:pt x="1364119" y="479175"/>
                    </a:cubicBezTo>
                    <a:lnTo>
                      <a:pt x="36946" y="479175"/>
                    </a:lnTo>
                    <a:cubicBezTo>
                      <a:pt x="27148" y="479175"/>
                      <a:pt x="17750" y="475283"/>
                      <a:pt x="10821" y="468354"/>
                    </a:cubicBezTo>
                    <a:cubicBezTo>
                      <a:pt x="3893" y="461425"/>
                      <a:pt x="0" y="452028"/>
                      <a:pt x="0" y="442229"/>
                    </a:cubicBezTo>
                    <a:lnTo>
                      <a:pt x="0" y="36946"/>
                    </a:lnTo>
                    <a:cubicBezTo>
                      <a:pt x="0" y="27148"/>
                      <a:pt x="3893" y="17750"/>
                      <a:pt x="10821" y="10821"/>
                    </a:cubicBezTo>
                    <a:cubicBezTo>
                      <a:pt x="17750" y="3893"/>
                      <a:pt x="27148" y="0"/>
                      <a:pt x="36946" y="0"/>
                    </a:cubicBezTo>
                    <a:close/>
                  </a:path>
                </a:pathLst>
              </a:custGeom>
              <a:solidFill>
                <a:srgbClr val="00BFEB">
                  <a:alpha val="49804"/>
                </a:srgbClr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1401066" cy="536325"/>
              </a:xfrm>
              <a:prstGeom prst="rect">
                <a:avLst/>
              </a:prstGeom>
            </p:spPr>
            <p:txBody>
              <a:bodyPr lIns="55673" tIns="55673" rIns="55673" bIns="55673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344334" y="195340"/>
              <a:ext cx="5596320" cy="228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37"/>
                </a:lnSpc>
              </a:pPr>
              <a:r>
                <a:rPr lang="en-US" sz="2728" spc="130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LONG-TERM HABITAT MONITORING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10761" y="6545657"/>
            <a:ext cx="6213740" cy="2712643"/>
            <a:chOff x="0" y="0"/>
            <a:chExt cx="8284987" cy="361685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8284987" cy="3616857"/>
              <a:chOff x="0" y="0"/>
              <a:chExt cx="1401066" cy="61164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401066" cy="611643"/>
              </a:xfrm>
              <a:custGeom>
                <a:avLst/>
                <a:gdLst/>
                <a:ahLst/>
                <a:cxnLst/>
                <a:rect l="l" t="t" r="r" b="b"/>
                <a:pathLst>
                  <a:path w="1401066" h="611643">
                    <a:moveTo>
                      <a:pt x="43131" y="0"/>
                    </a:moveTo>
                    <a:lnTo>
                      <a:pt x="1357934" y="0"/>
                    </a:lnTo>
                    <a:cubicBezTo>
                      <a:pt x="1369373" y="0"/>
                      <a:pt x="1380344" y="4544"/>
                      <a:pt x="1388433" y="12633"/>
                    </a:cubicBezTo>
                    <a:cubicBezTo>
                      <a:pt x="1396521" y="20722"/>
                      <a:pt x="1401066" y="31692"/>
                      <a:pt x="1401066" y="43131"/>
                    </a:cubicBezTo>
                    <a:lnTo>
                      <a:pt x="1401066" y="568512"/>
                    </a:lnTo>
                    <a:cubicBezTo>
                      <a:pt x="1401066" y="579951"/>
                      <a:pt x="1396521" y="590921"/>
                      <a:pt x="1388433" y="599010"/>
                    </a:cubicBezTo>
                    <a:cubicBezTo>
                      <a:pt x="1380344" y="607099"/>
                      <a:pt x="1369373" y="611643"/>
                      <a:pt x="1357934" y="611643"/>
                    </a:cubicBezTo>
                    <a:lnTo>
                      <a:pt x="43131" y="611643"/>
                    </a:lnTo>
                    <a:cubicBezTo>
                      <a:pt x="31692" y="611643"/>
                      <a:pt x="20722" y="607099"/>
                      <a:pt x="12633" y="599010"/>
                    </a:cubicBezTo>
                    <a:cubicBezTo>
                      <a:pt x="4544" y="590921"/>
                      <a:pt x="0" y="579951"/>
                      <a:pt x="0" y="568512"/>
                    </a:cubicBezTo>
                    <a:lnTo>
                      <a:pt x="0" y="43131"/>
                    </a:lnTo>
                    <a:cubicBezTo>
                      <a:pt x="0" y="31692"/>
                      <a:pt x="4544" y="20722"/>
                      <a:pt x="12633" y="12633"/>
                    </a:cubicBezTo>
                    <a:cubicBezTo>
                      <a:pt x="20722" y="4544"/>
                      <a:pt x="31692" y="0"/>
                      <a:pt x="43131" y="0"/>
                    </a:cubicBezTo>
                    <a:close/>
                  </a:path>
                </a:pathLst>
              </a:custGeom>
              <a:solidFill>
                <a:srgbClr val="00BFEB">
                  <a:alpha val="49804"/>
                </a:srgbClr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57150"/>
                <a:ext cx="1401066" cy="668793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31147" y="195340"/>
              <a:ext cx="7022692" cy="3064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37"/>
                </a:lnSpc>
              </a:pPr>
              <a:r>
                <a:rPr lang="en-US" sz="2728" spc="130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ADAPTIVE DESIGN &amp; </a:t>
              </a:r>
            </a:p>
            <a:p>
              <a:pPr algn="ctr">
                <a:lnSpc>
                  <a:spcPts val="4637"/>
                </a:lnSpc>
              </a:pPr>
              <a:r>
                <a:rPr lang="en-US" sz="2728" spc="130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BIO-INSPIRED MOVEMENT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045560" y="6582142"/>
            <a:ext cx="6213740" cy="2639672"/>
            <a:chOff x="0" y="0"/>
            <a:chExt cx="8284987" cy="3519563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8284987" cy="3519563"/>
              <a:chOff x="0" y="0"/>
              <a:chExt cx="1401066" cy="5951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401066" cy="595190"/>
              </a:xfrm>
              <a:custGeom>
                <a:avLst/>
                <a:gdLst/>
                <a:ahLst/>
                <a:cxnLst/>
                <a:rect l="l" t="t" r="r" b="b"/>
                <a:pathLst>
                  <a:path w="1401066" h="595190">
                    <a:moveTo>
                      <a:pt x="36946" y="0"/>
                    </a:moveTo>
                    <a:lnTo>
                      <a:pt x="1364119" y="0"/>
                    </a:lnTo>
                    <a:cubicBezTo>
                      <a:pt x="1384524" y="0"/>
                      <a:pt x="1401066" y="16541"/>
                      <a:pt x="1401066" y="36946"/>
                    </a:cubicBezTo>
                    <a:lnTo>
                      <a:pt x="1401066" y="558243"/>
                    </a:lnTo>
                    <a:cubicBezTo>
                      <a:pt x="1401066" y="568042"/>
                      <a:pt x="1397173" y="577440"/>
                      <a:pt x="1390244" y="584368"/>
                    </a:cubicBezTo>
                    <a:cubicBezTo>
                      <a:pt x="1383316" y="591297"/>
                      <a:pt x="1373918" y="595190"/>
                      <a:pt x="1364119" y="595190"/>
                    </a:cubicBezTo>
                    <a:lnTo>
                      <a:pt x="36946" y="595190"/>
                    </a:lnTo>
                    <a:cubicBezTo>
                      <a:pt x="27148" y="595190"/>
                      <a:pt x="17750" y="591297"/>
                      <a:pt x="10821" y="584368"/>
                    </a:cubicBezTo>
                    <a:cubicBezTo>
                      <a:pt x="3893" y="577440"/>
                      <a:pt x="0" y="568042"/>
                      <a:pt x="0" y="558243"/>
                    </a:cubicBezTo>
                    <a:lnTo>
                      <a:pt x="0" y="36946"/>
                    </a:lnTo>
                    <a:cubicBezTo>
                      <a:pt x="0" y="27148"/>
                      <a:pt x="3893" y="17750"/>
                      <a:pt x="10821" y="10821"/>
                    </a:cubicBezTo>
                    <a:cubicBezTo>
                      <a:pt x="17750" y="3893"/>
                      <a:pt x="27148" y="0"/>
                      <a:pt x="36946" y="0"/>
                    </a:cubicBezTo>
                    <a:close/>
                  </a:path>
                </a:pathLst>
              </a:custGeom>
              <a:solidFill>
                <a:srgbClr val="00BFEB">
                  <a:alpha val="49804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57150"/>
                <a:ext cx="1401066" cy="652340"/>
              </a:xfrm>
              <a:prstGeom prst="rect">
                <a:avLst/>
              </a:prstGeom>
            </p:spPr>
            <p:txBody>
              <a:bodyPr lIns="55673" tIns="55673" rIns="55673" bIns="55673" rtlCol="0" anchor="ctr"/>
              <a:lstStyle/>
              <a:p>
                <a:pPr marL="0" lvl="0" indent="0" algn="ctr">
                  <a:lnSpc>
                    <a:spcPts val="23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625590" y="204865"/>
              <a:ext cx="5033806" cy="2957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9"/>
                </a:lnSpc>
                <a:spcBef>
                  <a:spcPct val="0"/>
                </a:spcBef>
              </a:pPr>
              <a:r>
                <a:rPr lang="en-US" sz="2670" spc="128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IMMERSIVE MIXED-REALITY CONTROL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10394548" y="1409213"/>
            <a:ext cx="1364122" cy="1364122"/>
          </a:xfrm>
          <a:custGeom>
            <a:avLst/>
            <a:gdLst/>
            <a:ahLst/>
            <a:cxnLst/>
            <a:rect l="l" t="t" r="r" b="b"/>
            <a:pathLst>
              <a:path w="1364122" h="1364122">
                <a:moveTo>
                  <a:pt x="0" y="0"/>
                </a:moveTo>
                <a:lnTo>
                  <a:pt x="1364122" y="0"/>
                </a:lnTo>
                <a:lnTo>
                  <a:pt x="1364122" y="1364122"/>
                </a:lnTo>
                <a:lnTo>
                  <a:pt x="0" y="1364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28700" y="7188868"/>
            <a:ext cx="1376364" cy="1376364"/>
          </a:xfrm>
          <a:custGeom>
            <a:avLst/>
            <a:gdLst/>
            <a:ahLst/>
            <a:cxnLst/>
            <a:rect l="l" t="t" r="r" b="b"/>
            <a:pathLst>
              <a:path w="1376364" h="1376364">
                <a:moveTo>
                  <a:pt x="0" y="0"/>
                </a:moveTo>
                <a:lnTo>
                  <a:pt x="1376364" y="0"/>
                </a:lnTo>
                <a:lnTo>
                  <a:pt x="1376364" y="1376364"/>
                </a:lnTo>
                <a:lnTo>
                  <a:pt x="0" y="13763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332449" y="7188868"/>
            <a:ext cx="1426221" cy="1426221"/>
          </a:xfrm>
          <a:custGeom>
            <a:avLst/>
            <a:gdLst/>
            <a:ahLst/>
            <a:cxnLst/>
            <a:rect l="l" t="t" r="r" b="b"/>
            <a:pathLst>
              <a:path w="1426221" h="1426221">
                <a:moveTo>
                  <a:pt x="0" y="0"/>
                </a:moveTo>
                <a:lnTo>
                  <a:pt x="1426221" y="0"/>
                </a:lnTo>
                <a:lnTo>
                  <a:pt x="1426221" y="1426221"/>
                </a:lnTo>
                <a:lnTo>
                  <a:pt x="0" y="1426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28700" y="1409213"/>
            <a:ext cx="1364122" cy="1364122"/>
          </a:xfrm>
          <a:custGeom>
            <a:avLst/>
            <a:gdLst/>
            <a:ahLst/>
            <a:cxnLst/>
            <a:rect l="l" t="t" r="r" b="b"/>
            <a:pathLst>
              <a:path w="1364122" h="1364122">
                <a:moveTo>
                  <a:pt x="0" y="0"/>
                </a:moveTo>
                <a:lnTo>
                  <a:pt x="1364122" y="0"/>
                </a:lnTo>
                <a:lnTo>
                  <a:pt x="1364122" y="1364122"/>
                </a:lnTo>
                <a:lnTo>
                  <a:pt x="0" y="13641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4970733" y="4547099"/>
            <a:ext cx="8346534" cy="144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640"/>
              </a:lnSpc>
              <a:spcBef>
                <a:spcPct val="0"/>
              </a:spcBef>
            </a:pPr>
            <a:r>
              <a:rPr lang="en-US" sz="1108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FUTURE PROSPECTS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4" b="-171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7195" y="-170195"/>
            <a:ext cx="10579311" cy="10627391"/>
            <a:chOff x="0" y="0"/>
            <a:chExt cx="2786321" cy="27989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6321" cy="2798984"/>
            </a:xfrm>
            <a:custGeom>
              <a:avLst/>
              <a:gdLst/>
              <a:ahLst/>
              <a:cxnLst/>
              <a:rect l="l" t="t" r="r" b="b"/>
              <a:pathLst>
                <a:path w="2786321" h="2798984">
                  <a:moveTo>
                    <a:pt x="0" y="0"/>
                  </a:moveTo>
                  <a:lnTo>
                    <a:pt x="2786321" y="0"/>
                  </a:lnTo>
                  <a:lnTo>
                    <a:pt x="2786321" y="2798984"/>
                  </a:lnTo>
                  <a:lnTo>
                    <a:pt x="0" y="2798984"/>
                  </a:lnTo>
                  <a:close/>
                </a:path>
              </a:pathLst>
            </a:custGeom>
            <a:gradFill rotWithShape="1">
              <a:gsLst>
                <a:gs pos="0">
                  <a:srgbClr val="00BFEB">
                    <a:alpha val="62000"/>
                  </a:srgbClr>
                </a:gs>
                <a:gs pos="100000">
                  <a:srgbClr val="00BEEB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2786321" cy="292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39749" y="4428645"/>
            <a:ext cx="13119551" cy="358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26"/>
              </a:lnSpc>
            </a:pPr>
            <a:r>
              <a:rPr lang="en-US" sz="27527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44839" y="7211343"/>
            <a:ext cx="9827610" cy="774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9"/>
              </a:lnSpc>
            </a:pPr>
            <a:r>
              <a:rPr lang="en-US" sz="3746" spc="17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1058211"/>
            <a:ext cx="620349" cy="612454"/>
          </a:xfrm>
          <a:custGeom>
            <a:avLst/>
            <a:gdLst/>
            <a:ahLst/>
            <a:cxnLst/>
            <a:rect l="l" t="t" r="r" b="b"/>
            <a:pathLst>
              <a:path w="620349" h="612454">
                <a:moveTo>
                  <a:pt x="0" y="0"/>
                </a:moveTo>
                <a:lnTo>
                  <a:pt x="620349" y="0"/>
                </a:lnTo>
                <a:lnTo>
                  <a:pt x="620349" y="612454"/>
                </a:lnTo>
                <a:lnTo>
                  <a:pt x="0" y="612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4" b="-171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7195" y="-170195"/>
            <a:ext cx="10579311" cy="10627391"/>
            <a:chOff x="0" y="0"/>
            <a:chExt cx="2786321" cy="27989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6321" cy="2798984"/>
            </a:xfrm>
            <a:custGeom>
              <a:avLst/>
              <a:gdLst/>
              <a:ahLst/>
              <a:cxnLst/>
              <a:rect l="l" t="t" r="r" b="b"/>
              <a:pathLst>
                <a:path w="2786321" h="2798984">
                  <a:moveTo>
                    <a:pt x="0" y="0"/>
                  </a:moveTo>
                  <a:lnTo>
                    <a:pt x="2786321" y="0"/>
                  </a:lnTo>
                  <a:lnTo>
                    <a:pt x="2786321" y="2798984"/>
                  </a:lnTo>
                  <a:lnTo>
                    <a:pt x="0" y="2798984"/>
                  </a:lnTo>
                  <a:close/>
                </a:path>
              </a:pathLst>
            </a:custGeom>
            <a:gradFill rotWithShape="1">
              <a:gsLst>
                <a:gs pos="0">
                  <a:srgbClr val="00BFEB">
                    <a:alpha val="68000"/>
                  </a:srgbClr>
                </a:gs>
                <a:gs pos="100000">
                  <a:srgbClr val="00BEEB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2786321" cy="292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058211"/>
            <a:ext cx="620349" cy="612454"/>
          </a:xfrm>
          <a:custGeom>
            <a:avLst/>
            <a:gdLst/>
            <a:ahLst/>
            <a:cxnLst/>
            <a:rect l="l" t="t" r="r" b="b"/>
            <a:pathLst>
              <a:path w="620349" h="612454">
                <a:moveTo>
                  <a:pt x="0" y="0"/>
                </a:moveTo>
                <a:lnTo>
                  <a:pt x="620349" y="0"/>
                </a:lnTo>
                <a:lnTo>
                  <a:pt x="620349" y="612454"/>
                </a:lnTo>
                <a:lnTo>
                  <a:pt x="0" y="612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65773" y="4693472"/>
            <a:ext cx="15588847" cy="3363631"/>
            <a:chOff x="0" y="0"/>
            <a:chExt cx="20785129" cy="448484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9737761" cy="4484841"/>
              <a:chOff x="0" y="0"/>
              <a:chExt cx="4621915" cy="105019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621915" cy="1050198"/>
              </a:xfrm>
              <a:custGeom>
                <a:avLst/>
                <a:gdLst/>
                <a:ahLst/>
                <a:cxnLst/>
                <a:rect l="l" t="t" r="r" b="b"/>
                <a:pathLst>
                  <a:path w="4621915" h="1050198">
                    <a:moveTo>
                      <a:pt x="13075" y="0"/>
                    </a:moveTo>
                    <a:lnTo>
                      <a:pt x="4608840" y="0"/>
                    </a:lnTo>
                    <a:cubicBezTo>
                      <a:pt x="4616062" y="0"/>
                      <a:pt x="4621915" y="5854"/>
                      <a:pt x="4621915" y="13075"/>
                    </a:cubicBezTo>
                    <a:lnTo>
                      <a:pt x="4621915" y="1037123"/>
                    </a:lnTo>
                    <a:cubicBezTo>
                      <a:pt x="4621915" y="1044344"/>
                      <a:pt x="4616062" y="1050198"/>
                      <a:pt x="4608840" y="1050198"/>
                    </a:cubicBezTo>
                    <a:lnTo>
                      <a:pt x="13075" y="1050198"/>
                    </a:lnTo>
                    <a:cubicBezTo>
                      <a:pt x="5854" y="1050198"/>
                      <a:pt x="0" y="1044344"/>
                      <a:pt x="0" y="1037123"/>
                    </a:cubicBezTo>
                    <a:lnTo>
                      <a:pt x="0" y="13075"/>
                    </a:lnTo>
                    <a:cubicBezTo>
                      <a:pt x="0" y="5854"/>
                      <a:pt x="5854" y="0"/>
                      <a:pt x="1307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10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4621915" cy="1107348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94871"/>
              <a:ext cx="20785129" cy="4113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040" lvl="1" indent="-228520" algn="just">
                <a:lnSpc>
                  <a:spcPts val="3598"/>
                </a:lnSpc>
                <a:buFont typeface="Arial"/>
                <a:buChar char="•"/>
              </a:pPr>
              <a:r>
                <a:rPr lang="en-US" sz="2116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3D Mapping:</a:t>
              </a:r>
              <a:r>
                <a:rPr lang="en-US" sz="21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Advanced Sonar for terrain modeling in GPS-denied areas.</a:t>
              </a:r>
            </a:p>
            <a:p>
              <a:pPr marL="457040" lvl="1" indent="-228520" algn="just">
                <a:lnSpc>
                  <a:spcPts val="3598"/>
                </a:lnSpc>
                <a:buFont typeface="Arial"/>
                <a:buChar char="•"/>
              </a:pPr>
              <a:r>
                <a:rPr lang="en-US" sz="2116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Anomaly Detection:</a:t>
              </a:r>
              <a:r>
                <a:rPr lang="en-US" sz="21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Identifies hazardous conditions like volcanic vents.</a:t>
              </a:r>
            </a:p>
            <a:p>
              <a:pPr marL="457040" lvl="1" indent="-228520" algn="just">
                <a:lnSpc>
                  <a:spcPts val="3598"/>
                </a:lnSpc>
                <a:buFont typeface="Arial"/>
                <a:buChar char="•"/>
              </a:pPr>
              <a:r>
                <a:rPr lang="en-US" sz="2116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Logging:</a:t>
              </a:r>
              <a:r>
                <a:rPr lang="en-US" sz="21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Continuously records pH, temperature, pressure, and salinity.</a:t>
              </a:r>
            </a:p>
            <a:p>
              <a:pPr marL="457040" lvl="1" indent="-228520" algn="just">
                <a:lnSpc>
                  <a:spcPts val="3598"/>
                </a:lnSpc>
                <a:buFont typeface="Arial"/>
                <a:buChar char="•"/>
              </a:pPr>
              <a:r>
                <a:rPr lang="en-US" sz="2116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In-situ Analysis:</a:t>
              </a:r>
              <a:r>
                <a:rPr lang="en-US" sz="21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Analyzes soil and water samples for minerals and pollutants.</a:t>
              </a:r>
            </a:p>
            <a:p>
              <a:pPr marL="457040" lvl="1" indent="-228520" algn="just">
                <a:lnSpc>
                  <a:spcPts val="3598"/>
                </a:lnSpc>
                <a:buFont typeface="Arial"/>
                <a:buChar char="•"/>
              </a:pPr>
              <a:r>
                <a:rPr lang="en-US" sz="2116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Mobility:</a:t>
              </a:r>
              <a:r>
                <a:rPr lang="en-US" sz="21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Navigates turbulent underwater environments.</a:t>
              </a:r>
            </a:p>
            <a:p>
              <a:pPr marL="457040" lvl="1" indent="-228520" algn="just">
                <a:lnSpc>
                  <a:spcPts val="3598"/>
                </a:lnSpc>
                <a:buFont typeface="Arial"/>
                <a:buChar char="•"/>
              </a:pPr>
              <a:r>
                <a:rPr lang="en-US" sz="2116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Ecological Safety:</a:t>
              </a:r>
              <a:r>
                <a:rPr lang="en-US" sz="21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Ensures no disturbance to ecosystems.</a:t>
              </a:r>
            </a:p>
            <a:p>
              <a:pPr marL="457040" lvl="1" indent="-228520" algn="just">
                <a:lnSpc>
                  <a:spcPts val="3598"/>
                </a:lnSpc>
                <a:buFont typeface="Arial"/>
                <a:buChar char="•"/>
              </a:pPr>
              <a:r>
                <a:rPr lang="en-US" sz="2116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Reliability:</a:t>
              </a:r>
              <a:r>
                <a:rPr lang="en-US" sz="21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Designed for missions up to two days.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8875" y="2857225"/>
            <a:ext cx="15442644" cy="858737"/>
            <a:chOff x="0" y="0"/>
            <a:chExt cx="20590192" cy="114498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0590192" cy="1144983"/>
              <a:chOff x="0" y="0"/>
              <a:chExt cx="6234833" cy="34670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234833" cy="346708"/>
              </a:xfrm>
              <a:custGeom>
                <a:avLst/>
                <a:gdLst/>
                <a:ahLst/>
                <a:cxnLst/>
                <a:rect l="l" t="t" r="r" b="b"/>
                <a:pathLst>
                  <a:path w="6234833" h="346708">
                    <a:moveTo>
                      <a:pt x="9692" y="0"/>
                    </a:moveTo>
                    <a:lnTo>
                      <a:pt x="6225141" y="0"/>
                    </a:lnTo>
                    <a:cubicBezTo>
                      <a:pt x="6230494" y="0"/>
                      <a:pt x="6234833" y="4339"/>
                      <a:pt x="6234833" y="9692"/>
                    </a:cubicBezTo>
                    <a:lnTo>
                      <a:pt x="6234833" y="337015"/>
                    </a:lnTo>
                    <a:cubicBezTo>
                      <a:pt x="6234833" y="342368"/>
                      <a:pt x="6230494" y="346708"/>
                      <a:pt x="6225141" y="346708"/>
                    </a:cubicBezTo>
                    <a:lnTo>
                      <a:pt x="9692" y="346708"/>
                    </a:lnTo>
                    <a:cubicBezTo>
                      <a:pt x="4339" y="346708"/>
                      <a:pt x="0" y="342368"/>
                      <a:pt x="0" y="337015"/>
                    </a:cubicBezTo>
                    <a:lnTo>
                      <a:pt x="0" y="9692"/>
                    </a:lnTo>
                    <a:cubicBezTo>
                      <a:pt x="0" y="4339"/>
                      <a:pt x="4339" y="0"/>
                      <a:pt x="969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10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6234833" cy="403858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786135" y="279513"/>
              <a:ext cx="19263583" cy="487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8"/>
                </a:lnSpc>
              </a:pP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Develop a Remotely Operated Vehicle (ROV) for exploring underwater caves and sinkholes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38875" y="9035002"/>
            <a:ext cx="17183724" cy="858737"/>
            <a:chOff x="0" y="0"/>
            <a:chExt cx="22911632" cy="114498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2911632" cy="1144983"/>
              <a:chOff x="0" y="0"/>
              <a:chExt cx="6937779" cy="34670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937779" cy="346708"/>
              </a:xfrm>
              <a:custGeom>
                <a:avLst/>
                <a:gdLst/>
                <a:ahLst/>
                <a:cxnLst/>
                <a:rect l="l" t="t" r="r" b="b"/>
                <a:pathLst>
                  <a:path w="6937779" h="346708">
                    <a:moveTo>
                      <a:pt x="8710" y="0"/>
                    </a:moveTo>
                    <a:lnTo>
                      <a:pt x="6929069" y="0"/>
                    </a:lnTo>
                    <a:cubicBezTo>
                      <a:pt x="6931378" y="0"/>
                      <a:pt x="6933594" y="918"/>
                      <a:pt x="6935228" y="2551"/>
                    </a:cubicBezTo>
                    <a:cubicBezTo>
                      <a:pt x="6936861" y="4185"/>
                      <a:pt x="6937779" y="6400"/>
                      <a:pt x="6937779" y="8710"/>
                    </a:cubicBezTo>
                    <a:lnTo>
                      <a:pt x="6937779" y="337997"/>
                    </a:lnTo>
                    <a:cubicBezTo>
                      <a:pt x="6937779" y="342808"/>
                      <a:pt x="6933879" y="346708"/>
                      <a:pt x="6929069" y="346708"/>
                    </a:cubicBezTo>
                    <a:lnTo>
                      <a:pt x="8710" y="346708"/>
                    </a:lnTo>
                    <a:cubicBezTo>
                      <a:pt x="3900" y="346708"/>
                      <a:pt x="0" y="342808"/>
                      <a:pt x="0" y="337997"/>
                    </a:cubicBezTo>
                    <a:lnTo>
                      <a:pt x="0" y="8710"/>
                    </a:lnTo>
                    <a:cubicBezTo>
                      <a:pt x="0" y="3900"/>
                      <a:pt x="3900" y="0"/>
                      <a:pt x="871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10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6937779" cy="403858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874768" y="279513"/>
              <a:ext cx="21435454" cy="487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08"/>
                </a:lnSpc>
              </a:pP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Create a multifunctional ROV for advanced underwater exploration while prioritizing ecological safety and non-invasive studies.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767153" y="880936"/>
            <a:ext cx="6559999" cy="144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640"/>
              </a:lnSpc>
              <a:spcBef>
                <a:spcPct val="0"/>
              </a:spcBef>
            </a:pPr>
            <a:r>
              <a:rPr lang="en-US" sz="1108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OVERVIEW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59633" y="2197564"/>
            <a:ext cx="5768735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CHALLENGE OVERVIEW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59710" y="4029897"/>
            <a:ext cx="3622377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FEATURES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20676" y="8371428"/>
            <a:ext cx="5246648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MISSION STATEMENT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4" b="-171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7195" y="-170195"/>
            <a:ext cx="10579311" cy="10627391"/>
            <a:chOff x="0" y="0"/>
            <a:chExt cx="2786321" cy="27989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6321" cy="2798984"/>
            </a:xfrm>
            <a:custGeom>
              <a:avLst/>
              <a:gdLst/>
              <a:ahLst/>
              <a:cxnLst/>
              <a:rect l="l" t="t" r="r" b="b"/>
              <a:pathLst>
                <a:path w="2786321" h="2798984">
                  <a:moveTo>
                    <a:pt x="0" y="0"/>
                  </a:moveTo>
                  <a:lnTo>
                    <a:pt x="2786321" y="0"/>
                  </a:lnTo>
                  <a:lnTo>
                    <a:pt x="2786321" y="2798984"/>
                  </a:lnTo>
                  <a:lnTo>
                    <a:pt x="0" y="2798984"/>
                  </a:lnTo>
                  <a:close/>
                </a:path>
              </a:pathLst>
            </a:custGeom>
            <a:gradFill rotWithShape="1">
              <a:gsLst>
                <a:gs pos="0">
                  <a:srgbClr val="00BFEB">
                    <a:alpha val="68000"/>
                  </a:srgbClr>
                </a:gs>
                <a:gs pos="100000">
                  <a:srgbClr val="00BEEB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2786321" cy="292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058211"/>
            <a:ext cx="620349" cy="612454"/>
          </a:xfrm>
          <a:custGeom>
            <a:avLst/>
            <a:gdLst/>
            <a:ahLst/>
            <a:cxnLst/>
            <a:rect l="l" t="t" r="r" b="b"/>
            <a:pathLst>
              <a:path w="620349" h="612454">
                <a:moveTo>
                  <a:pt x="0" y="0"/>
                </a:moveTo>
                <a:lnTo>
                  <a:pt x="620349" y="0"/>
                </a:lnTo>
                <a:lnTo>
                  <a:pt x="620349" y="612454"/>
                </a:lnTo>
                <a:lnTo>
                  <a:pt x="0" y="612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2558291"/>
            <a:ext cx="6468472" cy="6468472"/>
            <a:chOff x="0" y="0"/>
            <a:chExt cx="8624629" cy="862462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624629" cy="862462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dash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285874" y="285874"/>
              <a:ext cx="8052881" cy="8052881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36221" t="-16846" r="-31475" b="-13746"/>
                </a:stretch>
              </a:blipFill>
              <a:ln w="12382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767153" y="880936"/>
            <a:ext cx="6559999" cy="144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640"/>
              </a:lnSpc>
              <a:spcBef>
                <a:spcPct val="0"/>
              </a:spcBef>
            </a:pPr>
            <a:r>
              <a:rPr lang="en-US" sz="1108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MECHANICS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79656" y="1353014"/>
            <a:ext cx="7281494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FRAME STRUCTURE (DIAMOND-TYPE GEOMETRY)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152805" y="2558291"/>
            <a:ext cx="10135195" cy="2458937"/>
            <a:chOff x="0" y="0"/>
            <a:chExt cx="13513593" cy="3278583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3513593" cy="3278583"/>
              <a:chOff x="0" y="0"/>
              <a:chExt cx="4091996" cy="99277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091996" cy="992774"/>
              </a:xfrm>
              <a:custGeom>
                <a:avLst/>
                <a:gdLst/>
                <a:ahLst/>
                <a:cxnLst/>
                <a:rect l="l" t="t" r="r" b="b"/>
                <a:pathLst>
                  <a:path w="4091996" h="992774">
                    <a:moveTo>
                      <a:pt x="14768" y="0"/>
                    </a:moveTo>
                    <a:lnTo>
                      <a:pt x="4077229" y="0"/>
                    </a:lnTo>
                    <a:cubicBezTo>
                      <a:pt x="4081145" y="0"/>
                      <a:pt x="4084901" y="1556"/>
                      <a:pt x="4087671" y="4325"/>
                    </a:cubicBezTo>
                    <a:cubicBezTo>
                      <a:pt x="4090441" y="7095"/>
                      <a:pt x="4091996" y="10851"/>
                      <a:pt x="4091996" y="14768"/>
                    </a:cubicBezTo>
                    <a:lnTo>
                      <a:pt x="4091996" y="978007"/>
                    </a:lnTo>
                    <a:cubicBezTo>
                      <a:pt x="4091996" y="986163"/>
                      <a:pt x="4085385" y="992774"/>
                      <a:pt x="4077229" y="992774"/>
                    </a:cubicBezTo>
                    <a:lnTo>
                      <a:pt x="14768" y="992774"/>
                    </a:lnTo>
                    <a:cubicBezTo>
                      <a:pt x="10851" y="992774"/>
                      <a:pt x="7095" y="991219"/>
                      <a:pt x="4325" y="988449"/>
                    </a:cubicBezTo>
                    <a:cubicBezTo>
                      <a:pt x="1556" y="985680"/>
                      <a:pt x="0" y="981923"/>
                      <a:pt x="0" y="978007"/>
                    </a:cubicBezTo>
                    <a:lnTo>
                      <a:pt x="0" y="14768"/>
                    </a:lnTo>
                    <a:cubicBezTo>
                      <a:pt x="0" y="10851"/>
                      <a:pt x="1556" y="7095"/>
                      <a:pt x="4325" y="4325"/>
                    </a:cubicBezTo>
                    <a:cubicBezTo>
                      <a:pt x="7095" y="1556"/>
                      <a:pt x="10851" y="0"/>
                      <a:pt x="1476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10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57150"/>
                <a:ext cx="4091996" cy="1049924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515950" y="279513"/>
              <a:ext cx="12642923" cy="262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Rectangular space-frame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using anodized Al-6061-T6, with four corner uprights and top/bottom decks connected via cross-members and X-/K-bracing.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Indexed hard-points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on the front ring and slotted rails on the lower deck for payload flexibility and CG tuning.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844506" y="5583506"/>
            <a:ext cx="6751794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ELECTRONICS HOUSING (DUAL-CYLINDER DESIGN)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152805" y="6799363"/>
            <a:ext cx="10135195" cy="2458937"/>
            <a:chOff x="0" y="0"/>
            <a:chExt cx="13513593" cy="3278583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3513593" cy="3278583"/>
              <a:chOff x="0" y="0"/>
              <a:chExt cx="4091996" cy="99277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4091996" cy="992774"/>
              </a:xfrm>
              <a:custGeom>
                <a:avLst/>
                <a:gdLst/>
                <a:ahLst/>
                <a:cxnLst/>
                <a:rect l="l" t="t" r="r" b="b"/>
                <a:pathLst>
                  <a:path w="4091996" h="992774">
                    <a:moveTo>
                      <a:pt x="14768" y="0"/>
                    </a:moveTo>
                    <a:lnTo>
                      <a:pt x="4077229" y="0"/>
                    </a:lnTo>
                    <a:cubicBezTo>
                      <a:pt x="4081145" y="0"/>
                      <a:pt x="4084901" y="1556"/>
                      <a:pt x="4087671" y="4325"/>
                    </a:cubicBezTo>
                    <a:cubicBezTo>
                      <a:pt x="4090441" y="7095"/>
                      <a:pt x="4091996" y="10851"/>
                      <a:pt x="4091996" y="14768"/>
                    </a:cubicBezTo>
                    <a:lnTo>
                      <a:pt x="4091996" y="978007"/>
                    </a:lnTo>
                    <a:cubicBezTo>
                      <a:pt x="4091996" y="986163"/>
                      <a:pt x="4085385" y="992774"/>
                      <a:pt x="4077229" y="992774"/>
                    </a:cubicBezTo>
                    <a:lnTo>
                      <a:pt x="14768" y="992774"/>
                    </a:lnTo>
                    <a:cubicBezTo>
                      <a:pt x="10851" y="992774"/>
                      <a:pt x="7095" y="991219"/>
                      <a:pt x="4325" y="988449"/>
                    </a:cubicBezTo>
                    <a:cubicBezTo>
                      <a:pt x="1556" y="985680"/>
                      <a:pt x="0" y="981923"/>
                      <a:pt x="0" y="978007"/>
                    </a:cubicBezTo>
                    <a:lnTo>
                      <a:pt x="0" y="14768"/>
                    </a:lnTo>
                    <a:cubicBezTo>
                      <a:pt x="0" y="10851"/>
                      <a:pt x="1556" y="7095"/>
                      <a:pt x="4325" y="4325"/>
                    </a:cubicBezTo>
                    <a:cubicBezTo>
                      <a:pt x="7095" y="1556"/>
                      <a:pt x="10851" y="0"/>
                      <a:pt x="1476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10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4091996" cy="1049924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515950" y="279513"/>
              <a:ext cx="12642923" cy="262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Central “main cylinder” comprises a </a:t>
              </a: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4-inch acrylic watertight tube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with </a:t>
              </a: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aluminum end caps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 housing electronics and sensors.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Balanced pressure design: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inner electronics cylinder suspended via an electronics tray (ABS + aluminum spacers) inside the outer tube, ensuring uniform pressure distribution and easy service access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4" b="-171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7195" y="-170195"/>
            <a:ext cx="10579311" cy="10627391"/>
            <a:chOff x="0" y="0"/>
            <a:chExt cx="2786321" cy="27989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6321" cy="2798984"/>
            </a:xfrm>
            <a:custGeom>
              <a:avLst/>
              <a:gdLst/>
              <a:ahLst/>
              <a:cxnLst/>
              <a:rect l="l" t="t" r="r" b="b"/>
              <a:pathLst>
                <a:path w="2786321" h="2798984">
                  <a:moveTo>
                    <a:pt x="0" y="0"/>
                  </a:moveTo>
                  <a:lnTo>
                    <a:pt x="2786321" y="0"/>
                  </a:lnTo>
                  <a:lnTo>
                    <a:pt x="2786321" y="2798984"/>
                  </a:lnTo>
                  <a:lnTo>
                    <a:pt x="0" y="2798984"/>
                  </a:lnTo>
                  <a:close/>
                </a:path>
              </a:pathLst>
            </a:custGeom>
            <a:gradFill rotWithShape="1">
              <a:gsLst>
                <a:gs pos="0">
                  <a:srgbClr val="00BFEB">
                    <a:alpha val="68000"/>
                  </a:srgbClr>
                </a:gs>
                <a:gs pos="100000">
                  <a:srgbClr val="00BEEB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2786321" cy="292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2400" y="353305"/>
            <a:ext cx="3557044" cy="3557044"/>
            <a:chOff x="0" y="0"/>
            <a:chExt cx="4742726" cy="474272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742726" cy="4742726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dash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57203" y="157203"/>
              <a:ext cx="4428319" cy="4428319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35708" t="-11543" r="-37880" b="-13223"/>
                </a:stretch>
              </a:blipFill>
              <a:ln w="12382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4956644" y="702555"/>
            <a:ext cx="11198047" cy="3194745"/>
            <a:chOff x="0" y="0"/>
            <a:chExt cx="14930730" cy="425966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4930730" cy="4259660"/>
              <a:chOff x="0" y="0"/>
              <a:chExt cx="4521114" cy="128985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521114" cy="1289850"/>
              </a:xfrm>
              <a:custGeom>
                <a:avLst/>
                <a:gdLst/>
                <a:ahLst/>
                <a:cxnLst/>
                <a:rect l="l" t="t" r="r" b="b"/>
                <a:pathLst>
                  <a:path w="4521114" h="1289850">
                    <a:moveTo>
                      <a:pt x="13366" y="0"/>
                    </a:moveTo>
                    <a:lnTo>
                      <a:pt x="4507748" y="0"/>
                    </a:lnTo>
                    <a:cubicBezTo>
                      <a:pt x="4511293" y="0"/>
                      <a:pt x="4514693" y="1408"/>
                      <a:pt x="4517199" y="3915"/>
                    </a:cubicBezTo>
                    <a:cubicBezTo>
                      <a:pt x="4519706" y="6421"/>
                      <a:pt x="4521114" y="9821"/>
                      <a:pt x="4521114" y="13366"/>
                    </a:cubicBezTo>
                    <a:lnTo>
                      <a:pt x="4521114" y="1276484"/>
                    </a:lnTo>
                    <a:cubicBezTo>
                      <a:pt x="4521114" y="1280029"/>
                      <a:pt x="4519706" y="1283429"/>
                      <a:pt x="4517199" y="1285936"/>
                    </a:cubicBezTo>
                    <a:cubicBezTo>
                      <a:pt x="4514693" y="1288442"/>
                      <a:pt x="4511293" y="1289850"/>
                      <a:pt x="4507748" y="1289850"/>
                    </a:cubicBezTo>
                    <a:lnTo>
                      <a:pt x="13366" y="1289850"/>
                    </a:lnTo>
                    <a:cubicBezTo>
                      <a:pt x="5984" y="1289850"/>
                      <a:pt x="0" y="1283866"/>
                      <a:pt x="0" y="1276484"/>
                    </a:cubicBezTo>
                    <a:lnTo>
                      <a:pt x="0" y="13366"/>
                    </a:lnTo>
                    <a:cubicBezTo>
                      <a:pt x="0" y="9821"/>
                      <a:pt x="1408" y="6421"/>
                      <a:pt x="3915" y="3915"/>
                    </a:cubicBezTo>
                    <a:cubicBezTo>
                      <a:pt x="6421" y="1408"/>
                      <a:pt x="9821" y="0"/>
                      <a:pt x="1336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10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4521114" cy="1347000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570057" y="289038"/>
              <a:ext cx="13968755" cy="3593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99416" lvl="1" indent="-199708" algn="just">
                <a:lnSpc>
                  <a:spcPts val="3145"/>
                </a:lnSpc>
                <a:buFont typeface="Arial"/>
                <a:buChar char="•"/>
              </a:pPr>
              <a:r>
                <a:rPr lang="en-US" sz="185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6-DOF vectored thrusters mounted on gusseted bosses:</a:t>
              </a:r>
            </a:p>
            <a:p>
              <a:pPr marL="798831" lvl="2" indent="-266277" algn="just">
                <a:lnSpc>
                  <a:spcPts val="3145"/>
                </a:lnSpc>
                <a:buFont typeface="Arial"/>
                <a:buChar char="⚬"/>
              </a:pPr>
              <a:r>
                <a:rPr lang="en-US" sz="185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Surge (forward/back):</a:t>
              </a:r>
              <a:r>
                <a:rPr lang="en-US" sz="18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mid-height, 20–30° toe-in for</a:t>
              </a:r>
            </a:p>
            <a:p>
              <a:pPr algn="just">
                <a:lnSpc>
                  <a:spcPts val="3145"/>
                </a:lnSpc>
              </a:pPr>
              <a:r>
                <a:rPr lang="en-US" sz="18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               smooth navigation in narrow passages.</a:t>
              </a:r>
            </a:p>
            <a:p>
              <a:pPr marL="798831" lvl="2" indent="-266277" algn="just">
                <a:lnSpc>
                  <a:spcPts val="3145"/>
                </a:lnSpc>
                <a:buFont typeface="Arial"/>
                <a:buChar char="⚬"/>
              </a:pPr>
              <a:r>
                <a:rPr lang="en-US" sz="185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Sway (lateral): </a:t>
              </a:r>
              <a:r>
                <a:rPr lang="en-US" sz="18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front-side mounts for fine side movement</a:t>
              </a:r>
            </a:p>
            <a:p>
              <a:pPr algn="just">
                <a:lnSpc>
                  <a:spcPts val="3145"/>
                </a:lnSpc>
              </a:pPr>
              <a:r>
                <a:rPr lang="en-US" sz="185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             </a:t>
              </a:r>
              <a:r>
                <a:rPr lang="en-US" sz="18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control, with guards to protect against impact.</a:t>
              </a:r>
            </a:p>
            <a:p>
              <a:pPr marL="798831" lvl="2" indent="-266277" algn="just">
                <a:lnSpc>
                  <a:spcPts val="3145"/>
                </a:lnSpc>
                <a:buFont typeface="Arial"/>
                <a:buChar char="⚬"/>
              </a:pPr>
              <a:r>
                <a:rPr lang="en-US" sz="185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Heave (vertical): </a:t>
              </a:r>
              <a:r>
                <a:rPr lang="en-US" sz="18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placed below the CG for stable vertical</a:t>
              </a:r>
            </a:p>
            <a:p>
              <a:pPr algn="just">
                <a:lnSpc>
                  <a:spcPts val="3145"/>
                </a:lnSpc>
              </a:pPr>
              <a:r>
                <a:rPr lang="en-US" sz="18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               motion and minimal pitch coupling.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082461" y="3950401"/>
            <a:ext cx="6665996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DUAL MANIPULATOR ARMS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4575876"/>
            <a:ext cx="12213808" cy="2026490"/>
            <a:chOff x="0" y="0"/>
            <a:chExt cx="16285077" cy="2701987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6285077" cy="2701987"/>
              <a:chOff x="0" y="0"/>
              <a:chExt cx="5228105" cy="86743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5228105" cy="867436"/>
              </a:xfrm>
              <a:custGeom>
                <a:avLst/>
                <a:gdLst/>
                <a:ahLst/>
                <a:cxnLst/>
                <a:rect l="l" t="t" r="r" b="b"/>
                <a:pathLst>
                  <a:path w="5228105" h="867436">
                    <a:moveTo>
                      <a:pt x="11559" y="0"/>
                    </a:moveTo>
                    <a:lnTo>
                      <a:pt x="5216546" y="0"/>
                    </a:lnTo>
                    <a:cubicBezTo>
                      <a:pt x="5222930" y="0"/>
                      <a:pt x="5228105" y="5175"/>
                      <a:pt x="5228105" y="11559"/>
                    </a:cubicBezTo>
                    <a:lnTo>
                      <a:pt x="5228105" y="855878"/>
                    </a:lnTo>
                    <a:cubicBezTo>
                      <a:pt x="5228105" y="858943"/>
                      <a:pt x="5226887" y="861883"/>
                      <a:pt x="5224719" y="864051"/>
                    </a:cubicBezTo>
                    <a:cubicBezTo>
                      <a:pt x="5222551" y="866219"/>
                      <a:pt x="5219611" y="867436"/>
                      <a:pt x="5216546" y="867436"/>
                    </a:cubicBezTo>
                    <a:lnTo>
                      <a:pt x="11559" y="867436"/>
                    </a:lnTo>
                    <a:cubicBezTo>
                      <a:pt x="5175" y="867436"/>
                      <a:pt x="0" y="862261"/>
                      <a:pt x="0" y="855878"/>
                    </a:cubicBezTo>
                    <a:lnTo>
                      <a:pt x="0" y="11559"/>
                    </a:lnTo>
                    <a:cubicBezTo>
                      <a:pt x="0" y="5175"/>
                      <a:pt x="5175" y="0"/>
                      <a:pt x="1155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10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57150"/>
                <a:ext cx="5228105" cy="924586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621766" y="266675"/>
              <a:ext cx="15235843" cy="2079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5965" lvl="1" indent="-202983" algn="just">
                <a:lnSpc>
                  <a:spcPts val="3196"/>
                </a:lnSpc>
                <a:buFont typeface="Arial"/>
                <a:buChar char="•"/>
              </a:pPr>
              <a:r>
                <a:rPr lang="en-US" sz="188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Left: Pincher arm:  </a:t>
              </a:r>
              <a:r>
                <a:rPr lang="en-US" sz="188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Two opposing jaws (like claws) operated by servo motors to pick up rocks, shells, or biological samples</a:t>
              </a:r>
            </a:p>
            <a:p>
              <a:pPr marL="405965" lvl="1" indent="-202983" algn="just">
                <a:lnSpc>
                  <a:spcPts val="3196"/>
                </a:lnSpc>
                <a:buFont typeface="Arial"/>
                <a:buChar char="•"/>
              </a:pPr>
              <a:r>
                <a:rPr lang="en-US" sz="188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Right: cup arm:  </a:t>
              </a:r>
              <a:r>
                <a:rPr lang="en-US" sz="188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Scooping mechanism at end with internal teeths to scratch off soil sample from hard surface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376169" y="3364978"/>
            <a:ext cx="3557044" cy="3557044"/>
            <a:chOff x="0" y="0"/>
            <a:chExt cx="4742726" cy="474272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4742726" cy="4742726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dash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57203" y="157203"/>
              <a:ext cx="4428319" cy="4428319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6335" r="-26335"/>
                </a:stretch>
              </a:blipFill>
              <a:ln w="12382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sp>
        <p:nvSpPr>
          <p:cNvPr id="29" name="TextBox 29"/>
          <p:cNvSpPr txBox="1"/>
          <p:nvPr/>
        </p:nvSpPr>
        <p:spPr>
          <a:xfrm>
            <a:off x="5350360" y="77080"/>
            <a:ext cx="5640094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THRUSTER PLACEMENT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350360" y="6772797"/>
            <a:ext cx="8292010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BALLAST &amp; STABILITY CONTROL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842400" y="7071247"/>
            <a:ext cx="3182616" cy="3182616"/>
            <a:chOff x="0" y="0"/>
            <a:chExt cx="4243488" cy="4243488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4243488" cy="4243488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dash"/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140656" y="140656"/>
              <a:ext cx="3962176" cy="3962176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3400" t="-23054" r="-12121" b="-26485"/>
                </a:stretch>
              </a:blipFill>
              <a:ln w="12382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id="37" name="Group 37"/>
          <p:cNvGrpSpPr/>
          <p:nvPr/>
        </p:nvGrpSpPr>
        <p:grpSpPr>
          <a:xfrm>
            <a:off x="4956644" y="7398272"/>
            <a:ext cx="11822228" cy="2804220"/>
            <a:chOff x="0" y="0"/>
            <a:chExt cx="15762970" cy="3738960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15762970" cy="3738960"/>
              <a:chOff x="0" y="0"/>
              <a:chExt cx="4773121" cy="1132179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4773121" cy="1132179"/>
              </a:xfrm>
              <a:custGeom>
                <a:avLst/>
                <a:gdLst/>
                <a:ahLst/>
                <a:cxnLst/>
                <a:rect l="l" t="t" r="r" b="b"/>
                <a:pathLst>
                  <a:path w="4773121" h="1132179">
                    <a:moveTo>
                      <a:pt x="12660" y="0"/>
                    </a:moveTo>
                    <a:lnTo>
                      <a:pt x="4760461" y="0"/>
                    </a:lnTo>
                    <a:cubicBezTo>
                      <a:pt x="4767453" y="0"/>
                      <a:pt x="4773121" y="5668"/>
                      <a:pt x="4773121" y="12660"/>
                    </a:cubicBezTo>
                    <a:lnTo>
                      <a:pt x="4773121" y="1119519"/>
                    </a:lnTo>
                    <a:cubicBezTo>
                      <a:pt x="4773121" y="1122877"/>
                      <a:pt x="4771787" y="1126097"/>
                      <a:pt x="4769413" y="1128471"/>
                    </a:cubicBezTo>
                    <a:cubicBezTo>
                      <a:pt x="4767038" y="1130846"/>
                      <a:pt x="4763819" y="1132179"/>
                      <a:pt x="4760461" y="1132179"/>
                    </a:cubicBezTo>
                    <a:lnTo>
                      <a:pt x="12660" y="1132179"/>
                    </a:lnTo>
                    <a:cubicBezTo>
                      <a:pt x="5668" y="1132179"/>
                      <a:pt x="0" y="1126511"/>
                      <a:pt x="0" y="1119519"/>
                    </a:cubicBezTo>
                    <a:lnTo>
                      <a:pt x="0" y="12660"/>
                    </a:lnTo>
                    <a:cubicBezTo>
                      <a:pt x="0" y="5668"/>
                      <a:pt x="5668" y="0"/>
                      <a:pt x="1266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10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57150"/>
                <a:ext cx="4773121" cy="1189329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601832" y="289038"/>
              <a:ext cx="14747375" cy="3072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99416" lvl="1" indent="-199708" algn="just">
                <a:lnSpc>
                  <a:spcPts val="3145"/>
                </a:lnSpc>
                <a:buFont typeface="Arial"/>
                <a:buChar char="•"/>
              </a:pPr>
              <a:r>
                <a:rPr lang="en-US" sz="185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Compact ballast tanks:</a:t>
              </a:r>
            </a:p>
            <a:p>
              <a:pPr marL="798831" lvl="2" indent="-266277" algn="just">
                <a:lnSpc>
                  <a:spcPts val="3145"/>
                </a:lnSpc>
                <a:buFont typeface="Arial"/>
                <a:buChar char="⚬"/>
              </a:pPr>
              <a:r>
                <a:rPr lang="en-US" sz="18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integrated at the base of the frame which serves as backup for thruster failure</a:t>
              </a:r>
            </a:p>
            <a:p>
              <a:pPr marL="399416" lvl="1" indent="-199708" algn="just">
                <a:lnSpc>
                  <a:spcPts val="3145"/>
                </a:lnSpc>
                <a:buFont typeface="Arial"/>
                <a:buChar char="•"/>
              </a:pPr>
              <a:r>
                <a:rPr lang="en-US" sz="185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Buoyancy foams:</a:t>
              </a:r>
            </a:p>
            <a:p>
              <a:pPr marL="798831" lvl="2" indent="-266277" algn="just">
                <a:lnSpc>
                  <a:spcPts val="3145"/>
                </a:lnSpc>
                <a:buFont typeface="Arial"/>
                <a:buChar char="⚬"/>
              </a:pPr>
              <a:r>
                <a:rPr lang="en-US" sz="18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Rigid, pressure resistant and  retains trapped air inside water</a:t>
              </a:r>
            </a:p>
            <a:p>
              <a:pPr marL="798831" lvl="2" indent="-266277" algn="just">
                <a:lnSpc>
                  <a:spcPts val="3145"/>
                </a:lnSpc>
                <a:buFont typeface="Arial"/>
                <a:buChar char="⚬"/>
              </a:pPr>
              <a:r>
                <a:rPr lang="en-US" sz="18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Neutral buoyancy point, thus thrusters alone can be used for ascending and descending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4" b="-171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7195" y="-170195"/>
            <a:ext cx="10579311" cy="10627391"/>
            <a:chOff x="0" y="0"/>
            <a:chExt cx="2786321" cy="27989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6321" cy="2798984"/>
            </a:xfrm>
            <a:custGeom>
              <a:avLst/>
              <a:gdLst/>
              <a:ahLst/>
              <a:cxnLst/>
              <a:rect l="l" t="t" r="r" b="b"/>
              <a:pathLst>
                <a:path w="2786321" h="2798984">
                  <a:moveTo>
                    <a:pt x="0" y="0"/>
                  </a:moveTo>
                  <a:lnTo>
                    <a:pt x="2786321" y="0"/>
                  </a:lnTo>
                  <a:lnTo>
                    <a:pt x="2786321" y="2798984"/>
                  </a:lnTo>
                  <a:lnTo>
                    <a:pt x="0" y="2798984"/>
                  </a:lnTo>
                  <a:close/>
                </a:path>
              </a:pathLst>
            </a:custGeom>
            <a:gradFill rotWithShape="1">
              <a:gsLst>
                <a:gs pos="0">
                  <a:srgbClr val="00BFEB">
                    <a:alpha val="68000"/>
                  </a:srgbClr>
                </a:gs>
                <a:gs pos="100000">
                  <a:srgbClr val="00BEEB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2786321" cy="292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058211"/>
            <a:ext cx="620349" cy="612454"/>
          </a:xfrm>
          <a:custGeom>
            <a:avLst/>
            <a:gdLst/>
            <a:ahLst/>
            <a:cxnLst/>
            <a:rect l="l" t="t" r="r" b="b"/>
            <a:pathLst>
              <a:path w="620349" h="612454">
                <a:moveTo>
                  <a:pt x="0" y="0"/>
                </a:moveTo>
                <a:lnTo>
                  <a:pt x="620349" y="0"/>
                </a:lnTo>
                <a:lnTo>
                  <a:pt x="620349" y="612454"/>
                </a:lnTo>
                <a:lnTo>
                  <a:pt x="0" y="612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372117" y="1824516"/>
            <a:ext cx="7433784" cy="7433784"/>
            <a:chOff x="0" y="0"/>
            <a:chExt cx="9911712" cy="991171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9911712" cy="9911712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dash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28536" y="328536"/>
              <a:ext cx="9254641" cy="9254641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8205" r="-33123" b="-7081"/>
                </a:stretch>
              </a:blipFill>
              <a:ln w="12382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1047750" y="2943830"/>
            <a:ext cx="9135357" cy="6685771"/>
            <a:chOff x="0" y="0"/>
            <a:chExt cx="12180476" cy="891436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2180476" cy="8914361"/>
              <a:chOff x="0" y="0"/>
              <a:chExt cx="3122071" cy="228490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122071" cy="2284908"/>
              </a:xfrm>
              <a:custGeom>
                <a:avLst/>
                <a:gdLst/>
                <a:ahLst/>
                <a:cxnLst/>
                <a:rect l="l" t="t" r="r" b="b"/>
                <a:pathLst>
                  <a:path w="3122071" h="2284908">
                    <a:moveTo>
                      <a:pt x="19356" y="0"/>
                    </a:moveTo>
                    <a:lnTo>
                      <a:pt x="3102715" y="0"/>
                    </a:lnTo>
                    <a:cubicBezTo>
                      <a:pt x="3107848" y="0"/>
                      <a:pt x="3112772" y="2039"/>
                      <a:pt x="3116401" y="5669"/>
                    </a:cubicBezTo>
                    <a:cubicBezTo>
                      <a:pt x="3120031" y="9299"/>
                      <a:pt x="3122071" y="14222"/>
                      <a:pt x="3122071" y="19356"/>
                    </a:cubicBezTo>
                    <a:lnTo>
                      <a:pt x="3122071" y="2265552"/>
                    </a:lnTo>
                    <a:cubicBezTo>
                      <a:pt x="3122071" y="2270686"/>
                      <a:pt x="3120031" y="2275609"/>
                      <a:pt x="3116401" y="2279239"/>
                    </a:cubicBezTo>
                    <a:cubicBezTo>
                      <a:pt x="3112772" y="2282869"/>
                      <a:pt x="3107848" y="2284908"/>
                      <a:pt x="3102715" y="2284908"/>
                    </a:cubicBezTo>
                    <a:lnTo>
                      <a:pt x="19356" y="2284908"/>
                    </a:lnTo>
                    <a:cubicBezTo>
                      <a:pt x="14222" y="2284908"/>
                      <a:pt x="9299" y="2282869"/>
                      <a:pt x="5669" y="2279239"/>
                    </a:cubicBezTo>
                    <a:cubicBezTo>
                      <a:pt x="2039" y="2275609"/>
                      <a:pt x="0" y="2270686"/>
                      <a:pt x="0" y="2265552"/>
                    </a:cubicBezTo>
                    <a:lnTo>
                      <a:pt x="0" y="19356"/>
                    </a:lnTo>
                    <a:cubicBezTo>
                      <a:pt x="0" y="14222"/>
                      <a:pt x="2039" y="9299"/>
                      <a:pt x="5669" y="5669"/>
                    </a:cubicBezTo>
                    <a:cubicBezTo>
                      <a:pt x="9299" y="2039"/>
                      <a:pt x="14222" y="0"/>
                      <a:pt x="1935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10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57150"/>
                <a:ext cx="3122071" cy="2342058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65052" y="341414"/>
              <a:ext cx="11395698" cy="8126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1428" lvl="1" indent="-240714" algn="just">
                <a:lnSpc>
                  <a:spcPts val="3790"/>
                </a:lnSpc>
                <a:buFont typeface="Arial"/>
                <a:buChar char="•"/>
              </a:pPr>
              <a:r>
                <a:rPr lang="en-US" sz="222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Core Intelligence:</a:t>
              </a:r>
              <a:r>
                <a:rPr lang="en-US" sz="222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The </a:t>
              </a:r>
              <a:r>
                <a:rPr lang="en-US" sz="222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NVIDIA Jetson AGX Orin</a:t>
              </a:r>
              <a:r>
                <a:rPr lang="en-US" sz="222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is the central processing unit, enabling autonomous navigation and data fusion.</a:t>
              </a:r>
            </a:p>
            <a:p>
              <a:pPr marL="481428" lvl="1" indent="-240714" algn="just">
                <a:lnSpc>
                  <a:spcPts val="3790"/>
                </a:lnSpc>
                <a:buFont typeface="Arial"/>
                <a:buChar char="•"/>
              </a:pPr>
              <a:r>
                <a:rPr lang="en-US" sz="222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Navigation &amp; Mapping:</a:t>
              </a:r>
              <a:r>
                <a:rPr lang="en-US" sz="222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222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DVL</a:t>
              </a:r>
              <a:r>
                <a:rPr lang="en-US" sz="222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 </a:t>
              </a:r>
              <a:r>
                <a:rPr lang="en-US" sz="222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IMU</a:t>
              </a:r>
              <a:r>
                <a:rPr lang="en-US" sz="222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 and </a:t>
              </a:r>
              <a:r>
                <a:rPr lang="en-US" sz="222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Sonar Array</a:t>
              </a:r>
              <a:r>
                <a:rPr lang="en-US" sz="222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provide precise navigation in GPS-denied environments and create 3D maps.</a:t>
              </a:r>
            </a:p>
            <a:p>
              <a:pPr marL="481428" lvl="1" indent="-240714" algn="just">
                <a:lnSpc>
                  <a:spcPts val="3790"/>
                </a:lnSpc>
                <a:buFont typeface="Arial"/>
                <a:buChar char="•"/>
              </a:pPr>
              <a:r>
                <a:rPr lang="en-US" sz="222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Environmental Analysis:</a:t>
              </a:r>
              <a:r>
                <a:rPr lang="en-US" sz="222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suite of sensors including a </a:t>
              </a:r>
              <a:r>
                <a:rPr lang="en-US" sz="222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Water Quality Sonde</a:t>
              </a:r>
              <a:r>
                <a:rPr lang="en-US" sz="222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 </a:t>
              </a:r>
              <a:r>
                <a:rPr lang="en-US" sz="222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pH Sensor</a:t>
              </a:r>
              <a:r>
                <a:rPr lang="en-US" sz="222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 </a:t>
              </a:r>
              <a:r>
                <a:rPr lang="en-US" sz="222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Raman Spectrometer</a:t>
              </a:r>
              <a:r>
                <a:rPr lang="en-US" sz="222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 and </a:t>
              </a:r>
              <a:r>
                <a:rPr lang="en-US" sz="222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pXRF</a:t>
              </a:r>
              <a:r>
                <a:rPr lang="en-US" sz="222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collect critical environmental and chemical data.</a:t>
              </a:r>
            </a:p>
            <a:p>
              <a:pPr marL="481428" lvl="1" indent="-240714" algn="just">
                <a:lnSpc>
                  <a:spcPts val="3790"/>
                </a:lnSpc>
                <a:buFont typeface="Arial"/>
                <a:buChar char="•"/>
              </a:pPr>
              <a:r>
                <a:rPr lang="en-US" sz="222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Vision &amp; Data:</a:t>
              </a:r>
              <a:r>
                <a:rPr lang="en-US" sz="222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An integrated </a:t>
              </a:r>
              <a:r>
                <a:rPr lang="en-US" sz="222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low-light Camera</a:t>
              </a:r>
              <a:r>
                <a:rPr lang="en-US" sz="222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provides visual feedback, with all data logged to </a:t>
              </a:r>
              <a:r>
                <a:rPr lang="en-US" sz="222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onboard storage</a:t>
              </a:r>
              <a:r>
                <a:rPr lang="en-US" sz="222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67153" y="880936"/>
            <a:ext cx="6559999" cy="144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640"/>
              </a:lnSpc>
              <a:spcBef>
                <a:spcPct val="0"/>
              </a:spcBef>
            </a:pPr>
            <a:r>
              <a:rPr lang="en-US" sz="1108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ELECTRONICS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2197564"/>
            <a:ext cx="7851939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SUBSYSTEM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4" b="-171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7195" y="-170195"/>
            <a:ext cx="10579311" cy="10627391"/>
            <a:chOff x="0" y="0"/>
            <a:chExt cx="2786321" cy="27989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6321" cy="2798984"/>
            </a:xfrm>
            <a:custGeom>
              <a:avLst/>
              <a:gdLst/>
              <a:ahLst/>
              <a:cxnLst/>
              <a:rect l="l" t="t" r="r" b="b"/>
              <a:pathLst>
                <a:path w="2786321" h="2798984">
                  <a:moveTo>
                    <a:pt x="0" y="0"/>
                  </a:moveTo>
                  <a:lnTo>
                    <a:pt x="2786321" y="0"/>
                  </a:lnTo>
                  <a:lnTo>
                    <a:pt x="2786321" y="2798984"/>
                  </a:lnTo>
                  <a:lnTo>
                    <a:pt x="0" y="2798984"/>
                  </a:lnTo>
                  <a:close/>
                </a:path>
              </a:pathLst>
            </a:custGeom>
            <a:gradFill rotWithShape="1">
              <a:gsLst>
                <a:gs pos="0">
                  <a:srgbClr val="00BFEB">
                    <a:alpha val="68000"/>
                  </a:srgbClr>
                </a:gs>
                <a:gs pos="100000">
                  <a:srgbClr val="00BEEB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2786321" cy="292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058211"/>
            <a:ext cx="620349" cy="612454"/>
          </a:xfrm>
          <a:custGeom>
            <a:avLst/>
            <a:gdLst/>
            <a:ahLst/>
            <a:cxnLst/>
            <a:rect l="l" t="t" r="r" b="b"/>
            <a:pathLst>
              <a:path w="620349" h="612454">
                <a:moveTo>
                  <a:pt x="0" y="0"/>
                </a:moveTo>
                <a:lnTo>
                  <a:pt x="620349" y="0"/>
                </a:lnTo>
                <a:lnTo>
                  <a:pt x="620349" y="612454"/>
                </a:lnTo>
                <a:lnTo>
                  <a:pt x="0" y="612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38875" y="2788593"/>
            <a:ext cx="9198924" cy="3452712"/>
            <a:chOff x="0" y="0"/>
            <a:chExt cx="12265232" cy="460361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2265232" cy="4603617"/>
              <a:chOff x="0" y="0"/>
              <a:chExt cx="3713985" cy="139400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713985" cy="1394003"/>
              </a:xfrm>
              <a:custGeom>
                <a:avLst/>
                <a:gdLst/>
                <a:ahLst/>
                <a:cxnLst/>
                <a:rect l="l" t="t" r="r" b="b"/>
                <a:pathLst>
                  <a:path w="3713985" h="1394003">
                    <a:moveTo>
                      <a:pt x="16271" y="0"/>
                    </a:moveTo>
                    <a:lnTo>
                      <a:pt x="3697715" y="0"/>
                    </a:lnTo>
                    <a:cubicBezTo>
                      <a:pt x="3702030" y="0"/>
                      <a:pt x="3706168" y="1714"/>
                      <a:pt x="3709220" y="4766"/>
                    </a:cubicBezTo>
                    <a:cubicBezTo>
                      <a:pt x="3712271" y="7817"/>
                      <a:pt x="3713985" y="11956"/>
                      <a:pt x="3713985" y="16271"/>
                    </a:cubicBezTo>
                    <a:lnTo>
                      <a:pt x="3713985" y="1377732"/>
                    </a:lnTo>
                    <a:cubicBezTo>
                      <a:pt x="3713985" y="1386718"/>
                      <a:pt x="3706700" y="1394003"/>
                      <a:pt x="3697715" y="1394003"/>
                    </a:cubicBezTo>
                    <a:lnTo>
                      <a:pt x="16271" y="1394003"/>
                    </a:lnTo>
                    <a:cubicBezTo>
                      <a:pt x="7285" y="1394003"/>
                      <a:pt x="0" y="1386718"/>
                      <a:pt x="0" y="1377732"/>
                    </a:cubicBezTo>
                    <a:lnTo>
                      <a:pt x="0" y="16271"/>
                    </a:lnTo>
                    <a:cubicBezTo>
                      <a:pt x="0" y="7285"/>
                      <a:pt x="7285" y="0"/>
                      <a:pt x="1627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10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3713985" cy="1451153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68288" y="279513"/>
              <a:ext cx="11474993" cy="39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29106" lvl="1" indent="-214553" algn="just">
                <a:lnSpc>
                  <a:spcPts val="3378"/>
                </a:lnSpc>
                <a:buFont typeface="Arial"/>
                <a:buChar char="•"/>
              </a:pPr>
              <a:r>
                <a:rPr lang="en-US" sz="19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Primary Source:</a:t>
              </a:r>
              <a:r>
                <a:rPr lang="en-US" sz="19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surface-supplied tether provides continuous power.</a:t>
              </a:r>
            </a:p>
            <a:p>
              <a:pPr marL="429106" lvl="1" indent="-214553" algn="just">
                <a:lnSpc>
                  <a:spcPts val="3378"/>
                </a:lnSpc>
                <a:buFont typeface="Arial"/>
                <a:buChar char="•"/>
              </a:pPr>
              <a:r>
                <a:rPr lang="en-US" sz="19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System Stability:</a:t>
              </a:r>
              <a:r>
                <a:rPr lang="en-US" sz="19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Intelligent distribution with failsafe converters and real-time monitoring ensures regulated power to all subsystems.</a:t>
              </a:r>
            </a:p>
            <a:p>
              <a:pPr marL="429106" lvl="1" indent="-214553" algn="just">
                <a:lnSpc>
                  <a:spcPts val="3378"/>
                </a:lnSpc>
                <a:buFont typeface="Arial"/>
                <a:buChar char="•"/>
              </a:pPr>
              <a:r>
                <a:rPr lang="en-US" sz="19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Contingency:</a:t>
              </a:r>
              <a:r>
                <a:rPr lang="en-US" sz="19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Upon tether failure, a backup battery initiates an automated ascent and recovery protocol.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8875" y="7327469"/>
            <a:ext cx="10135195" cy="2166837"/>
            <a:chOff x="0" y="0"/>
            <a:chExt cx="13513593" cy="288911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3513593" cy="2889117"/>
              <a:chOff x="0" y="0"/>
              <a:chExt cx="4091996" cy="87484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091996" cy="874842"/>
              </a:xfrm>
              <a:custGeom>
                <a:avLst/>
                <a:gdLst/>
                <a:ahLst/>
                <a:cxnLst/>
                <a:rect l="l" t="t" r="r" b="b"/>
                <a:pathLst>
                  <a:path w="4091996" h="874842">
                    <a:moveTo>
                      <a:pt x="14768" y="0"/>
                    </a:moveTo>
                    <a:lnTo>
                      <a:pt x="4077229" y="0"/>
                    </a:lnTo>
                    <a:cubicBezTo>
                      <a:pt x="4081145" y="0"/>
                      <a:pt x="4084901" y="1556"/>
                      <a:pt x="4087671" y="4325"/>
                    </a:cubicBezTo>
                    <a:cubicBezTo>
                      <a:pt x="4090441" y="7095"/>
                      <a:pt x="4091996" y="10851"/>
                      <a:pt x="4091996" y="14768"/>
                    </a:cubicBezTo>
                    <a:lnTo>
                      <a:pt x="4091996" y="860074"/>
                    </a:lnTo>
                    <a:cubicBezTo>
                      <a:pt x="4091996" y="868230"/>
                      <a:pt x="4085385" y="874842"/>
                      <a:pt x="4077229" y="874842"/>
                    </a:cubicBezTo>
                    <a:lnTo>
                      <a:pt x="14768" y="874842"/>
                    </a:lnTo>
                    <a:cubicBezTo>
                      <a:pt x="10851" y="874842"/>
                      <a:pt x="7095" y="873286"/>
                      <a:pt x="4325" y="870516"/>
                    </a:cubicBezTo>
                    <a:cubicBezTo>
                      <a:pt x="1556" y="867747"/>
                      <a:pt x="0" y="863990"/>
                      <a:pt x="0" y="860074"/>
                    </a:cubicBezTo>
                    <a:lnTo>
                      <a:pt x="0" y="14768"/>
                    </a:lnTo>
                    <a:cubicBezTo>
                      <a:pt x="0" y="10851"/>
                      <a:pt x="1556" y="7095"/>
                      <a:pt x="4325" y="4325"/>
                    </a:cubicBezTo>
                    <a:cubicBezTo>
                      <a:pt x="7095" y="1556"/>
                      <a:pt x="10851" y="0"/>
                      <a:pt x="1476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10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4091996" cy="931992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515950" y="279513"/>
              <a:ext cx="12642923" cy="2232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29106" lvl="1" indent="-214553" algn="just">
                <a:lnSpc>
                  <a:spcPts val="3378"/>
                </a:lnSpc>
                <a:buFont typeface="Arial"/>
                <a:buChar char="•"/>
              </a:pPr>
              <a:r>
                <a:rPr lang="en-US" sz="19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Primary Link:</a:t>
              </a:r>
              <a:r>
                <a:rPr lang="en-US" sz="19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The hardwired tether provides a high-bandwidth, low-latency connection for robust real-time control and data telemetry.</a:t>
              </a:r>
            </a:p>
            <a:p>
              <a:pPr marL="429106" lvl="1" indent="-214553" algn="just">
                <a:lnSpc>
                  <a:spcPts val="3378"/>
                </a:lnSpc>
                <a:buFont typeface="Arial"/>
                <a:buChar char="•"/>
              </a:pPr>
              <a:r>
                <a:rPr lang="en-US" sz="19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Backup Link:</a:t>
              </a:r>
              <a:r>
                <a:rPr lang="en-US" sz="19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An Acoustic Modem activates if the tether fails, transmitting distress signals to ensure vehicle recoverability.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394780" y="6740094"/>
            <a:ext cx="6749220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COMMUNICATION SYSTEM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7153" y="880936"/>
            <a:ext cx="13571626" cy="144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640"/>
              </a:lnSpc>
              <a:spcBef>
                <a:spcPct val="0"/>
              </a:spcBef>
            </a:pPr>
            <a:r>
              <a:rPr lang="en-US" sz="1108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POWER &amp; COMMUNICATION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64103" y="2197564"/>
            <a:ext cx="4148468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POWER SYSTEM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1246977" y="2391115"/>
            <a:ext cx="6308893" cy="3986838"/>
            <a:chOff x="0" y="0"/>
            <a:chExt cx="8411857" cy="5315784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8411857" cy="5315784"/>
              <a:chOff x="0" y="0"/>
              <a:chExt cx="2891567" cy="182729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891567" cy="1827295"/>
              </a:xfrm>
              <a:custGeom>
                <a:avLst/>
                <a:gdLst/>
                <a:ahLst/>
                <a:cxnLst/>
                <a:rect l="l" t="t" r="r" b="b"/>
                <a:pathLst>
                  <a:path w="2891567" h="1827295">
                    <a:moveTo>
                      <a:pt x="30041" y="0"/>
                    </a:moveTo>
                    <a:lnTo>
                      <a:pt x="2861526" y="0"/>
                    </a:lnTo>
                    <a:cubicBezTo>
                      <a:pt x="2869494" y="0"/>
                      <a:pt x="2877135" y="3165"/>
                      <a:pt x="2882768" y="8799"/>
                    </a:cubicBezTo>
                    <a:cubicBezTo>
                      <a:pt x="2888402" y="14432"/>
                      <a:pt x="2891567" y="22073"/>
                      <a:pt x="2891567" y="30041"/>
                    </a:cubicBezTo>
                    <a:lnTo>
                      <a:pt x="2891567" y="1797254"/>
                    </a:lnTo>
                    <a:cubicBezTo>
                      <a:pt x="2891567" y="1813845"/>
                      <a:pt x="2878117" y="1827295"/>
                      <a:pt x="2861526" y="1827295"/>
                    </a:cubicBezTo>
                    <a:lnTo>
                      <a:pt x="30041" y="1827295"/>
                    </a:lnTo>
                    <a:cubicBezTo>
                      <a:pt x="22073" y="1827295"/>
                      <a:pt x="14432" y="1824130"/>
                      <a:pt x="8799" y="1818497"/>
                    </a:cubicBezTo>
                    <a:cubicBezTo>
                      <a:pt x="3165" y="1812863"/>
                      <a:pt x="0" y="1805222"/>
                      <a:pt x="0" y="1797254"/>
                    </a:cubicBezTo>
                    <a:lnTo>
                      <a:pt x="0" y="30041"/>
                    </a:lnTo>
                    <a:cubicBezTo>
                      <a:pt x="0" y="22073"/>
                      <a:pt x="3165" y="14432"/>
                      <a:pt x="8799" y="8799"/>
                    </a:cubicBezTo>
                    <a:cubicBezTo>
                      <a:pt x="14432" y="3165"/>
                      <a:pt x="22073" y="0"/>
                      <a:pt x="3004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dash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66675"/>
                <a:ext cx="2891567" cy="18939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62298" y="180269"/>
              <a:ext cx="8076901" cy="4955246"/>
              <a:chOff x="0" y="0"/>
              <a:chExt cx="1670336" cy="102476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670336" cy="1024765"/>
              </a:xfrm>
              <a:custGeom>
                <a:avLst/>
                <a:gdLst/>
                <a:ahLst/>
                <a:cxnLst/>
                <a:rect l="l" t="t" r="r" b="b"/>
                <a:pathLst>
                  <a:path w="1670336" h="1024765">
                    <a:moveTo>
                      <a:pt x="19989" y="0"/>
                    </a:moveTo>
                    <a:lnTo>
                      <a:pt x="1650348" y="0"/>
                    </a:lnTo>
                    <a:cubicBezTo>
                      <a:pt x="1661387" y="0"/>
                      <a:pt x="1670336" y="8949"/>
                      <a:pt x="1670336" y="19989"/>
                    </a:cubicBezTo>
                    <a:lnTo>
                      <a:pt x="1670336" y="1004776"/>
                    </a:lnTo>
                    <a:cubicBezTo>
                      <a:pt x="1670336" y="1010078"/>
                      <a:pt x="1668230" y="1015162"/>
                      <a:pt x="1664482" y="1018911"/>
                    </a:cubicBezTo>
                    <a:cubicBezTo>
                      <a:pt x="1660733" y="1022659"/>
                      <a:pt x="1655649" y="1024765"/>
                      <a:pt x="1650348" y="1024765"/>
                    </a:cubicBezTo>
                    <a:lnTo>
                      <a:pt x="19989" y="1024765"/>
                    </a:lnTo>
                    <a:cubicBezTo>
                      <a:pt x="8949" y="1024765"/>
                      <a:pt x="0" y="1015816"/>
                      <a:pt x="0" y="1004776"/>
                    </a:cubicBezTo>
                    <a:lnTo>
                      <a:pt x="0" y="19989"/>
                    </a:lnTo>
                    <a:cubicBezTo>
                      <a:pt x="0" y="8949"/>
                      <a:pt x="8949" y="0"/>
                      <a:pt x="19989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513" r="-513"/>
                </a:stretch>
              </a:blipFill>
            </p:spPr>
          </p:sp>
        </p:grpSp>
      </p:grpSp>
      <p:grpSp>
        <p:nvGrpSpPr>
          <p:cNvPr id="26" name="Group 26"/>
          <p:cNvGrpSpPr/>
          <p:nvPr/>
        </p:nvGrpSpPr>
        <p:grpSpPr>
          <a:xfrm>
            <a:off x="13142777" y="6648811"/>
            <a:ext cx="2517292" cy="3181335"/>
            <a:chOff x="0" y="0"/>
            <a:chExt cx="3356390" cy="4241781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3356390" cy="4241781"/>
              <a:chOff x="0" y="0"/>
              <a:chExt cx="5342257" cy="675150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5342257" cy="6751506"/>
              </a:xfrm>
              <a:custGeom>
                <a:avLst/>
                <a:gdLst/>
                <a:ahLst/>
                <a:cxnLst/>
                <a:rect l="l" t="t" r="r" b="b"/>
                <a:pathLst>
                  <a:path w="5342257" h="6751506">
                    <a:moveTo>
                      <a:pt x="16260" y="0"/>
                    </a:moveTo>
                    <a:lnTo>
                      <a:pt x="5325997" y="0"/>
                    </a:lnTo>
                    <a:cubicBezTo>
                      <a:pt x="5334977" y="0"/>
                      <a:pt x="5342257" y="7280"/>
                      <a:pt x="5342257" y="16260"/>
                    </a:cubicBezTo>
                    <a:lnTo>
                      <a:pt x="5342257" y="6735245"/>
                    </a:lnTo>
                    <a:cubicBezTo>
                      <a:pt x="5342257" y="6744226"/>
                      <a:pt x="5334977" y="6751506"/>
                      <a:pt x="5325997" y="6751506"/>
                    </a:cubicBezTo>
                    <a:lnTo>
                      <a:pt x="16260" y="6751506"/>
                    </a:lnTo>
                    <a:cubicBezTo>
                      <a:pt x="11948" y="6751506"/>
                      <a:pt x="7812" y="6749793"/>
                      <a:pt x="4762" y="6746743"/>
                    </a:cubicBezTo>
                    <a:cubicBezTo>
                      <a:pt x="1713" y="6743694"/>
                      <a:pt x="0" y="6739558"/>
                      <a:pt x="0" y="6735245"/>
                    </a:cubicBezTo>
                    <a:lnTo>
                      <a:pt x="0" y="16260"/>
                    </a:lnTo>
                    <a:cubicBezTo>
                      <a:pt x="0" y="7280"/>
                      <a:pt x="7280" y="0"/>
                      <a:pt x="16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dash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57150"/>
                <a:ext cx="5342257" cy="68086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64758" y="143847"/>
              <a:ext cx="3222740" cy="3954086"/>
              <a:chOff x="0" y="0"/>
              <a:chExt cx="3085996" cy="3786311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3085996" cy="3786311"/>
              </a:xfrm>
              <a:custGeom>
                <a:avLst/>
                <a:gdLst/>
                <a:ahLst/>
                <a:cxnLst/>
                <a:rect l="l" t="t" r="r" b="b"/>
                <a:pathLst>
                  <a:path w="3085996" h="3786311">
                    <a:moveTo>
                      <a:pt x="10819" y="0"/>
                    </a:moveTo>
                    <a:lnTo>
                      <a:pt x="3075177" y="0"/>
                    </a:lnTo>
                    <a:cubicBezTo>
                      <a:pt x="3081152" y="0"/>
                      <a:pt x="3085996" y="4844"/>
                      <a:pt x="3085996" y="10819"/>
                    </a:cubicBezTo>
                    <a:lnTo>
                      <a:pt x="3085996" y="3775492"/>
                    </a:lnTo>
                    <a:cubicBezTo>
                      <a:pt x="3085996" y="3781467"/>
                      <a:pt x="3081152" y="3786311"/>
                      <a:pt x="3075177" y="3786311"/>
                    </a:cubicBezTo>
                    <a:lnTo>
                      <a:pt x="10819" y="3786311"/>
                    </a:lnTo>
                    <a:cubicBezTo>
                      <a:pt x="4844" y="3786311"/>
                      <a:pt x="0" y="3781467"/>
                      <a:pt x="0" y="3775492"/>
                    </a:cubicBezTo>
                    <a:lnTo>
                      <a:pt x="0" y="10819"/>
                    </a:lnTo>
                    <a:cubicBezTo>
                      <a:pt x="0" y="4844"/>
                      <a:pt x="4844" y="0"/>
                      <a:pt x="10819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t="-4336" b="-4336"/>
                </a:stretch>
              </a:blipFill>
            </p:spPr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4" b="-171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50354" y="-515447"/>
            <a:ext cx="5429366" cy="12701308"/>
            <a:chOff x="0" y="0"/>
            <a:chExt cx="1692165" cy="39586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2166" cy="3958604"/>
            </a:xfrm>
            <a:custGeom>
              <a:avLst/>
              <a:gdLst/>
              <a:ahLst/>
              <a:cxnLst/>
              <a:rect l="l" t="t" r="r" b="b"/>
              <a:pathLst>
                <a:path w="1692166" h="3958604">
                  <a:moveTo>
                    <a:pt x="51334" y="0"/>
                  </a:moveTo>
                  <a:lnTo>
                    <a:pt x="1640832" y="0"/>
                  </a:lnTo>
                  <a:cubicBezTo>
                    <a:pt x="1669183" y="0"/>
                    <a:pt x="1692166" y="22983"/>
                    <a:pt x="1692166" y="51334"/>
                  </a:cubicBezTo>
                  <a:lnTo>
                    <a:pt x="1692166" y="3907271"/>
                  </a:lnTo>
                  <a:cubicBezTo>
                    <a:pt x="1692166" y="3920885"/>
                    <a:pt x="1686757" y="3933942"/>
                    <a:pt x="1677130" y="3943569"/>
                  </a:cubicBezTo>
                  <a:cubicBezTo>
                    <a:pt x="1667503" y="3953196"/>
                    <a:pt x="1654446" y="3958604"/>
                    <a:pt x="1640832" y="3958604"/>
                  </a:cubicBezTo>
                  <a:lnTo>
                    <a:pt x="51334" y="3958604"/>
                  </a:lnTo>
                  <a:cubicBezTo>
                    <a:pt x="22983" y="3958604"/>
                    <a:pt x="0" y="3935622"/>
                    <a:pt x="0" y="3907271"/>
                  </a:cubicBezTo>
                  <a:lnTo>
                    <a:pt x="0" y="51334"/>
                  </a:lnTo>
                  <a:cubicBezTo>
                    <a:pt x="0" y="37719"/>
                    <a:pt x="5408" y="24662"/>
                    <a:pt x="15035" y="15035"/>
                  </a:cubicBezTo>
                  <a:cubicBezTo>
                    <a:pt x="24662" y="5408"/>
                    <a:pt x="37719" y="0"/>
                    <a:pt x="513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692165" cy="401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861131" y="8483282"/>
            <a:ext cx="3586490" cy="2953964"/>
          </a:xfrm>
          <a:custGeom>
            <a:avLst/>
            <a:gdLst/>
            <a:ahLst/>
            <a:cxnLst/>
            <a:rect l="l" t="t" r="r" b="b"/>
            <a:pathLst>
              <a:path w="3586490" h="2953964">
                <a:moveTo>
                  <a:pt x="0" y="0"/>
                </a:moveTo>
                <a:lnTo>
                  <a:pt x="3586490" y="0"/>
                </a:lnTo>
                <a:lnTo>
                  <a:pt x="3586490" y="2953963"/>
                </a:lnTo>
                <a:lnTo>
                  <a:pt x="0" y="29539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050354" y="0"/>
            <a:ext cx="5237646" cy="10287000"/>
            <a:chOff x="0" y="0"/>
            <a:chExt cx="1505210" cy="29563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5210" cy="2956309"/>
            </a:xfrm>
            <a:custGeom>
              <a:avLst/>
              <a:gdLst/>
              <a:ahLst/>
              <a:cxnLst/>
              <a:rect l="l" t="t" r="r" b="b"/>
              <a:pathLst>
                <a:path w="1505210" h="2956309">
                  <a:moveTo>
                    <a:pt x="0" y="0"/>
                  </a:moveTo>
                  <a:lnTo>
                    <a:pt x="1505210" y="0"/>
                  </a:lnTo>
                  <a:lnTo>
                    <a:pt x="1505210" y="2956309"/>
                  </a:lnTo>
                  <a:lnTo>
                    <a:pt x="0" y="2956309"/>
                  </a:lnTo>
                  <a:close/>
                </a:path>
              </a:pathLst>
            </a:custGeom>
            <a:blipFill>
              <a:blip r:embed="rId5">
                <a:alphaModFix amt="43999"/>
              </a:blip>
              <a:stretch>
                <a:fillRect l="-15427" r="-15427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37991" y="478194"/>
            <a:ext cx="11255072" cy="97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02"/>
              </a:lnSpc>
              <a:spcBef>
                <a:spcPct val="0"/>
              </a:spcBef>
            </a:pPr>
            <a:r>
              <a:rPr lang="en-US" sz="7398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CAVE MAPPING AND RECONSTRUCTION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7991" y="1179623"/>
            <a:ext cx="8522805" cy="425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b="1" spc="9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EXPLORING THE UNSEEN DEPTHS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5356" y="2139435"/>
            <a:ext cx="5586791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0"/>
              </a:lnSpc>
            </a:pPr>
            <a:r>
              <a:rPr lang="en-US" sz="1700" b="1" spc="81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REAL TIME 3D MAPPING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89886" y="2139435"/>
            <a:ext cx="6420116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0"/>
              </a:lnSpc>
            </a:pPr>
            <a:r>
              <a:rPr lang="en-US" sz="1700" b="1" spc="81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SENSORS FUSION FOR PRECISION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85356" y="6635578"/>
            <a:ext cx="12073551" cy="3125938"/>
            <a:chOff x="0" y="0"/>
            <a:chExt cx="6595868" cy="17077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95868" cy="1707723"/>
            </a:xfrm>
            <a:custGeom>
              <a:avLst/>
              <a:gdLst/>
              <a:ahLst/>
              <a:cxnLst/>
              <a:rect l="l" t="t" r="r" b="b"/>
              <a:pathLst>
                <a:path w="6595868" h="1707723">
                  <a:moveTo>
                    <a:pt x="16031" y="0"/>
                  </a:moveTo>
                  <a:lnTo>
                    <a:pt x="6579837" y="0"/>
                  </a:lnTo>
                  <a:cubicBezTo>
                    <a:pt x="6584089" y="0"/>
                    <a:pt x="6588166" y="1689"/>
                    <a:pt x="6591173" y="4695"/>
                  </a:cubicBezTo>
                  <a:cubicBezTo>
                    <a:pt x="6594179" y="7702"/>
                    <a:pt x="6595868" y="11779"/>
                    <a:pt x="6595868" y="16031"/>
                  </a:cubicBezTo>
                  <a:lnTo>
                    <a:pt x="6595868" y="1691692"/>
                  </a:lnTo>
                  <a:cubicBezTo>
                    <a:pt x="6595868" y="1700545"/>
                    <a:pt x="6588691" y="1707723"/>
                    <a:pt x="6579837" y="1707723"/>
                  </a:cubicBezTo>
                  <a:lnTo>
                    <a:pt x="16031" y="1707723"/>
                  </a:lnTo>
                  <a:cubicBezTo>
                    <a:pt x="7177" y="1707723"/>
                    <a:pt x="0" y="1700545"/>
                    <a:pt x="0" y="1691692"/>
                  </a:cubicBezTo>
                  <a:lnTo>
                    <a:pt x="0" y="16031"/>
                  </a:lnTo>
                  <a:cubicBezTo>
                    <a:pt x="0" y="7177"/>
                    <a:pt x="7177" y="0"/>
                    <a:pt x="160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FEB">
                    <a:alpha val="100000"/>
                  </a:srgbClr>
                </a:gs>
                <a:gs pos="100000">
                  <a:srgbClr val="00BEEB">
                    <a:alpha val="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6595868" cy="1764873"/>
            </a:xfrm>
            <a:prstGeom prst="rect">
              <a:avLst/>
            </a:prstGeom>
          </p:spPr>
          <p:txBody>
            <a:bodyPr lIns="27255" tIns="27255" rIns="27255" bIns="27255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072147" y="6758909"/>
            <a:ext cx="6410769" cy="221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Sensor data fusion, probabilistic modeling, and iterative refinement ensure AUV receives a real-time, continually improving model of the exploration area. This process converts raw sonar point cloud data into a solid mesh model, providing a clear and comprehensive reconstruction of the underwater environment.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6560127" y="2835528"/>
            <a:ext cx="6074771" cy="3215218"/>
            <a:chOff x="0" y="0"/>
            <a:chExt cx="8099694" cy="4286957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8099694" cy="4286957"/>
              <a:chOff x="0" y="0"/>
              <a:chExt cx="3318691" cy="175649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318691" cy="1756496"/>
              </a:xfrm>
              <a:custGeom>
                <a:avLst/>
                <a:gdLst/>
                <a:ahLst/>
                <a:cxnLst/>
                <a:rect l="l" t="t" r="r" b="b"/>
                <a:pathLst>
                  <a:path w="3318691" h="1756496">
                    <a:moveTo>
                      <a:pt x="18209" y="0"/>
                    </a:moveTo>
                    <a:lnTo>
                      <a:pt x="3300482" y="0"/>
                    </a:lnTo>
                    <a:cubicBezTo>
                      <a:pt x="3310539" y="0"/>
                      <a:pt x="3318691" y="8152"/>
                      <a:pt x="3318691" y="18209"/>
                    </a:cubicBezTo>
                    <a:lnTo>
                      <a:pt x="3318691" y="1738288"/>
                    </a:lnTo>
                    <a:cubicBezTo>
                      <a:pt x="3318691" y="1748344"/>
                      <a:pt x="3310539" y="1756496"/>
                      <a:pt x="3300482" y="1756496"/>
                    </a:cubicBezTo>
                    <a:lnTo>
                      <a:pt x="18209" y="1756496"/>
                    </a:lnTo>
                    <a:cubicBezTo>
                      <a:pt x="13380" y="1756496"/>
                      <a:pt x="8748" y="1754578"/>
                      <a:pt x="5333" y="1751163"/>
                    </a:cubicBezTo>
                    <a:cubicBezTo>
                      <a:pt x="1918" y="1747748"/>
                      <a:pt x="0" y="1743117"/>
                      <a:pt x="0" y="1738288"/>
                    </a:cubicBezTo>
                    <a:lnTo>
                      <a:pt x="0" y="18209"/>
                    </a:lnTo>
                    <a:cubicBezTo>
                      <a:pt x="0" y="8152"/>
                      <a:pt x="8152" y="0"/>
                      <a:pt x="1820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10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3318691" cy="1813647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09247" y="186267"/>
              <a:ext cx="7577838" cy="3821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67026" lvl="1" indent="-183513" algn="just">
                <a:lnSpc>
                  <a:spcPts val="2889"/>
                </a:lnSpc>
                <a:buFont typeface="Arial"/>
                <a:buChar char="•"/>
              </a:pPr>
              <a:r>
                <a:rPr lang="en-US" sz="16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Sonar Array:</a:t>
              </a:r>
              <a:r>
                <a:rPr lang="en-US" sz="16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Provides near-360-degree acoustic data for continuous 3D map construction (range up to 200m).</a:t>
              </a:r>
            </a:p>
            <a:p>
              <a:pPr marL="367026" lvl="1" indent="-183513" algn="just">
                <a:lnSpc>
                  <a:spcPts val="2889"/>
                </a:lnSpc>
                <a:buFont typeface="Arial"/>
                <a:buChar char="•"/>
              </a:pPr>
              <a:r>
                <a:rPr lang="en-US" sz="16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IMU:</a:t>
              </a:r>
              <a:r>
                <a:rPr lang="en-US" sz="16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Offers stable orientation and motion tracking for dead reckoning.</a:t>
              </a:r>
            </a:p>
            <a:p>
              <a:pPr marL="367026" lvl="1" indent="-183513" algn="just">
                <a:lnSpc>
                  <a:spcPts val="2889"/>
                </a:lnSpc>
                <a:buFont typeface="Arial"/>
                <a:buChar char="•"/>
              </a:pPr>
              <a:r>
                <a:rPr lang="en-US" sz="16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DVL:</a:t>
              </a:r>
              <a:r>
                <a:rPr lang="en-US" sz="16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Corrects IMU drift with precise seafloor velocity measurements, maintaining positional integrity.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85356" y="2835528"/>
            <a:ext cx="5034229" cy="3215218"/>
            <a:chOff x="0" y="0"/>
            <a:chExt cx="6712305" cy="4286957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6712305" cy="4286957"/>
              <a:chOff x="0" y="0"/>
              <a:chExt cx="2875164" cy="183628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875164" cy="1836285"/>
              </a:xfrm>
              <a:custGeom>
                <a:avLst/>
                <a:gdLst/>
                <a:ahLst/>
                <a:cxnLst/>
                <a:rect l="l" t="t" r="r" b="b"/>
                <a:pathLst>
                  <a:path w="2875164" h="1836285">
                    <a:moveTo>
                      <a:pt x="21018" y="0"/>
                    </a:moveTo>
                    <a:lnTo>
                      <a:pt x="2854146" y="0"/>
                    </a:lnTo>
                    <a:cubicBezTo>
                      <a:pt x="2865754" y="0"/>
                      <a:pt x="2875164" y="9410"/>
                      <a:pt x="2875164" y="21018"/>
                    </a:cubicBezTo>
                    <a:lnTo>
                      <a:pt x="2875164" y="1815267"/>
                    </a:lnTo>
                    <a:cubicBezTo>
                      <a:pt x="2875164" y="1820841"/>
                      <a:pt x="2872949" y="1826187"/>
                      <a:pt x="2869008" y="1830129"/>
                    </a:cubicBezTo>
                    <a:cubicBezTo>
                      <a:pt x="2865066" y="1834070"/>
                      <a:pt x="2859720" y="1836285"/>
                      <a:pt x="2854146" y="1836285"/>
                    </a:cubicBezTo>
                    <a:lnTo>
                      <a:pt x="21018" y="1836285"/>
                    </a:lnTo>
                    <a:cubicBezTo>
                      <a:pt x="9410" y="1836285"/>
                      <a:pt x="0" y="1826875"/>
                      <a:pt x="0" y="1815267"/>
                    </a:cubicBezTo>
                    <a:lnTo>
                      <a:pt x="0" y="21018"/>
                    </a:lnTo>
                    <a:cubicBezTo>
                      <a:pt x="0" y="15444"/>
                      <a:pt x="2214" y="10098"/>
                      <a:pt x="6156" y="6156"/>
                    </a:cubicBezTo>
                    <a:cubicBezTo>
                      <a:pt x="10098" y="2214"/>
                      <a:pt x="15444" y="0"/>
                      <a:pt x="2101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10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57150"/>
                <a:ext cx="2875164" cy="1893435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256276" y="183146"/>
              <a:ext cx="6279837" cy="3836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27"/>
                </a:lnSpc>
              </a:pPr>
              <a:r>
                <a:rPr lang="en-US" sz="17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Our ROV utilizes a real-time 3D </a:t>
              </a:r>
              <a:r>
                <a:rPr lang="en-US" sz="1721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Simultaneous Localization and Mapping (SLAM)</a:t>
              </a:r>
              <a:r>
                <a:rPr lang="en-US" sz="17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algorithm to continuously track its position while building intricate point cloud maps of GPS-denied underwater environments. This ensures a dynamic, high-resolution understanding of its surroundings.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617093" y="6727981"/>
            <a:ext cx="5323317" cy="2941133"/>
          </a:xfrm>
          <a:custGeom>
            <a:avLst/>
            <a:gdLst/>
            <a:ahLst/>
            <a:cxnLst/>
            <a:rect l="l" t="t" r="r" b="b"/>
            <a:pathLst>
              <a:path w="5323317" h="2941133">
                <a:moveTo>
                  <a:pt x="0" y="0"/>
                </a:moveTo>
                <a:lnTo>
                  <a:pt x="5323317" y="0"/>
                </a:lnTo>
                <a:lnTo>
                  <a:pt x="5323317" y="2941133"/>
                </a:lnTo>
                <a:lnTo>
                  <a:pt x="0" y="29411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4" b="-171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7195" y="-170195"/>
            <a:ext cx="10579311" cy="10627391"/>
            <a:chOff x="0" y="0"/>
            <a:chExt cx="2786321" cy="27989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6321" cy="2798984"/>
            </a:xfrm>
            <a:custGeom>
              <a:avLst/>
              <a:gdLst/>
              <a:ahLst/>
              <a:cxnLst/>
              <a:rect l="l" t="t" r="r" b="b"/>
              <a:pathLst>
                <a:path w="2786321" h="2798984">
                  <a:moveTo>
                    <a:pt x="0" y="0"/>
                  </a:moveTo>
                  <a:lnTo>
                    <a:pt x="2786321" y="0"/>
                  </a:lnTo>
                  <a:lnTo>
                    <a:pt x="2786321" y="2798984"/>
                  </a:lnTo>
                  <a:lnTo>
                    <a:pt x="0" y="2798984"/>
                  </a:lnTo>
                  <a:close/>
                </a:path>
              </a:pathLst>
            </a:custGeom>
            <a:gradFill rotWithShape="1">
              <a:gsLst>
                <a:gs pos="0">
                  <a:srgbClr val="00BFEB">
                    <a:alpha val="68000"/>
                  </a:srgbClr>
                </a:gs>
                <a:gs pos="100000">
                  <a:srgbClr val="00BEEB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2786321" cy="292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058211"/>
            <a:ext cx="620349" cy="612454"/>
          </a:xfrm>
          <a:custGeom>
            <a:avLst/>
            <a:gdLst/>
            <a:ahLst/>
            <a:cxnLst/>
            <a:rect l="l" t="t" r="r" b="b"/>
            <a:pathLst>
              <a:path w="620349" h="612454">
                <a:moveTo>
                  <a:pt x="0" y="0"/>
                </a:moveTo>
                <a:lnTo>
                  <a:pt x="620349" y="0"/>
                </a:lnTo>
                <a:lnTo>
                  <a:pt x="620349" y="612454"/>
                </a:lnTo>
                <a:lnTo>
                  <a:pt x="0" y="612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38875" y="2788593"/>
            <a:ext cx="10135195" cy="3259037"/>
            <a:chOff x="0" y="0"/>
            <a:chExt cx="13513593" cy="434538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3513593" cy="4345383"/>
              <a:chOff x="0" y="0"/>
              <a:chExt cx="4091996" cy="131580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091996" cy="1315808"/>
              </a:xfrm>
              <a:custGeom>
                <a:avLst/>
                <a:gdLst/>
                <a:ahLst/>
                <a:cxnLst/>
                <a:rect l="l" t="t" r="r" b="b"/>
                <a:pathLst>
                  <a:path w="4091996" h="1315808">
                    <a:moveTo>
                      <a:pt x="14768" y="0"/>
                    </a:moveTo>
                    <a:lnTo>
                      <a:pt x="4077229" y="0"/>
                    </a:lnTo>
                    <a:cubicBezTo>
                      <a:pt x="4081145" y="0"/>
                      <a:pt x="4084901" y="1556"/>
                      <a:pt x="4087671" y="4325"/>
                    </a:cubicBezTo>
                    <a:cubicBezTo>
                      <a:pt x="4090441" y="7095"/>
                      <a:pt x="4091996" y="10851"/>
                      <a:pt x="4091996" y="14768"/>
                    </a:cubicBezTo>
                    <a:lnTo>
                      <a:pt x="4091996" y="1301040"/>
                    </a:lnTo>
                    <a:cubicBezTo>
                      <a:pt x="4091996" y="1309196"/>
                      <a:pt x="4085385" y="1315808"/>
                      <a:pt x="4077229" y="1315808"/>
                    </a:cubicBezTo>
                    <a:lnTo>
                      <a:pt x="14768" y="1315808"/>
                    </a:lnTo>
                    <a:cubicBezTo>
                      <a:pt x="10851" y="1315808"/>
                      <a:pt x="7095" y="1314252"/>
                      <a:pt x="4325" y="1311482"/>
                    </a:cubicBezTo>
                    <a:cubicBezTo>
                      <a:pt x="1556" y="1308713"/>
                      <a:pt x="0" y="1304957"/>
                      <a:pt x="0" y="1301040"/>
                    </a:cubicBezTo>
                    <a:lnTo>
                      <a:pt x="0" y="14768"/>
                    </a:lnTo>
                    <a:cubicBezTo>
                      <a:pt x="0" y="10851"/>
                      <a:pt x="1556" y="7095"/>
                      <a:pt x="4325" y="4325"/>
                    </a:cubicBezTo>
                    <a:cubicBezTo>
                      <a:pt x="7095" y="1556"/>
                      <a:pt x="10851" y="0"/>
                      <a:pt x="1476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10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4091996" cy="1372958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515950" y="279513"/>
              <a:ext cx="12642923" cy="3688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Thermal Sensors: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Detect rapid temperature increases above 20∘C to identify volcanic vents.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pH Sensors: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Signal acidic water by detecting a pH level below 6.0, often found near hydrothermal vents.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Chemical Sensors: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Identify hazardous regions by detecting high concentrations (over 5 mM) of sulphide, a key indicator of hydrothermal vents.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8875" y="6977905"/>
            <a:ext cx="10135195" cy="2858987"/>
            <a:chOff x="0" y="0"/>
            <a:chExt cx="13513593" cy="381198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3513593" cy="3811983"/>
              <a:chOff x="0" y="0"/>
              <a:chExt cx="4091996" cy="115429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091996" cy="1154291"/>
              </a:xfrm>
              <a:custGeom>
                <a:avLst/>
                <a:gdLst/>
                <a:ahLst/>
                <a:cxnLst/>
                <a:rect l="l" t="t" r="r" b="b"/>
                <a:pathLst>
                  <a:path w="4091996" h="1154291">
                    <a:moveTo>
                      <a:pt x="14768" y="0"/>
                    </a:moveTo>
                    <a:lnTo>
                      <a:pt x="4077229" y="0"/>
                    </a:lnTo>
                    <a:cubicBezTo>
                      <a:pt x="4081145" y="0"/>
                      <a:pt x="4084901" y="1556"/>
                      <a:pt x="4087671" y="4325"/>
                    </a:cubicBezTo>
                    <a:cubicBezTo>
                      <a:pt x="4090441" y="7095"/>
                      <a:pt x="4091996" y="10851"/>
                      <a:pt x="4091996" y="14768"/>
                    </a:cubicBezTo>
                    <a:lnTo>
                      <a:pt x="4091996" y="1139523"/>
                    </a:lnTo>
                    <a:cubicBezTo>
                      <a:pt x="4091996" y="1147679"/>
                      <a:pt x="4085385" y="1154291"/>
                      <a:pt x="4077229" y="1154291"/>
                    </a:cubicBezTo>
                    <a:lnTo>
                      <a:pt x="14768" y="1154291"/>
                    </a:lnTo>
                    <a:cubicBezTo>
                      <a:pt x="10851" y="1154291"/>
                      <a:pt x="7095" y="1152735"/>
                      <a:pt x="4325" y="1149966"/>
                    </a:cubicBezTo>
                    <a:cubicBezTo>
                      <a:pt x="1556" y="1147196"/>
                      <a:pt x="0" y="1143440"/>
                      <a:pt x="0" y="1139523"/>
                    </a:cubicBezTo>
                    <a:lnTo>
                      <a:pt x="0" y="14768"/>
                    </a:lnTo>
                    <a:cubicBezTo>
                      <a:pt x="0" y="10851"/>
                      <a:pt x="1556" y="7095"/>
                      <a:pt x="4325" y="4325"/>
                    </a:cubicBezTo>
                    <a:cubicBezTo>
                      <a:pt x="7095" y="1556"/>
                      <a:pt x="10851" y="0"/>
                      <a:pt x="1476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10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4091996" cy="1211441"/>
              </a:xfrm>
              <a:prstGeom prst="rect">
                <a:avLst/>
              </a:prstGeom>
            </p:spPr>
            <p:txBody>
              <a:bodyPr lIns="47690" tIns="47690" rIns="47690" bIns="4769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515950" y="279513"/>
              <a:ext cx="12642923" cy="3154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Vectoring Thruster Control: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Uses six-degrees-of-freedom thrusters for immediate and precise course changes away from hazards.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Intelligent Path Planning: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Dynamically reroutes the mission using a modified A* algorithm to find the safest and shortest alternative path.</a:t>
              </a:r>
            </a:p>
            <a:p>
              <a:pPr marL="407517" lvl="1" indent="-203758" algn="just">
                <a:lnSpc>
                  <a:spcPts val="3208"/>
                </a:lnSpc>
                <a:buFont typeface="Arial"/>
                <a:buChar char="•"/>
              </a:pPr>
              <a:r>
                <a:rPr lang="en-US" sz="188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Failsafe Protocol:</a:t>
              </a:r>
              <a:r>
                <a:rPr lang="en-US" sz="18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Executes an emergency ascent or a pre-defined recovery program if no safe avoidance path is available.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779567" y="6214318"/>
            <a:ext cx="3253810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AVOIDANCE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7153" y="880936"/>
            <a:ext cx="13571626" cy="144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640"/>
              </a:lnSpc>
              <a:spcBef>
                <a:spcPct val="0"/>
              </a:spcBef>
            </a:pPr>
            <a:r>
              <a:rPr lang="en-US" sz="1108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ANOMALY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84176" y="2197564"/>
            <a:ext cx="2844593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DETECTION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1896870" y="3072607"/>
            <a:ext cx="5362430" cy="5458617"/>
            <a:chOff x="0" y="0"/>
            <a:chExt cx="1686172" cy="171641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86172" cy="1716417"/>
            </a:xfrm>
            <a:custGeom>
              <a:avLst/>
              <a:gdLst/>
              <a:ahLst/>
              <a:cxnLst/>
              <a:rect l="l" t="t" r="r" b="b"/>
              <a:pathLst>
                <a:path w="1686172" h="1716417">
                  <a:moveTo>
                    <a:pt x="51974" y="0"/>
                  </a:moveTo>
                  <a:lnTo>
                    <a:pt x="1634198" y="0"/>
                  </a:lnTo>
                  <a:cubicBezTo>
                    <a:pt x="1662903" y="0"/>
                    <a:pt x="1686172" y="23270"/>
                    <a:pt x="1686172" y="51974"/>
                  </a:cubicBezTo>
                  <a:lnTo>
                    <a:pt x="1686172" y="1664443"/>
                  </a:lnTo>
                  <a:cubicBezTo>
                    <a:pt x="1686172" y="1678227"/>
                    <a:pt x="1680696" y="1691447"/>
                    <a:pt x="1670949" y="1701194"/>
                  </a:cubicBezTo>
                  <a:cubicBezTo>
                    <a:pt x="1661202" y="1710941"/>
                    <a:pt x="1647982" y="1716417"/>
                    <a:pt x="1634198" y="1716417"/>
                  </a:cubicBezTo>
                  <a:lnTo>
                    <a:pt x="51974" y="1716417"/>
                  </a:lnTo>
                  <a:cubicBezTo>
                    <a:pt x="38190" y="1716417"/>
                    <a:pt x="24970" y="1710941"/>
                    <a:pt x="15223" y="1701194"/>
                  </a:cubicBezTo>
                  <a:cubicBezTo>
                    <a:pt x="5476" y="1691447"/>
                    <a:pt x="0" y="1678227"/>
                    <a:pt x="0" y="1664443"/>
                  </a:cubicBezTo>
                  <a:lnTo>
                    <a:pt x="0" y="51974"/>
                  </a:lnTo>
                  <a:cubicBezTo>
                    <a:pt x="0" y="38190"/>
                    <a:pt x="5476" y="24970"/>
                    <a:pt x="15223" y="15223"/>
                  </a:cubicBezTo>
                  <a:cubicBezTo>
                    <a:pt x="24970" y="5476"/>
                    <a:pt x="38190" y="0"/>
                    <a:pt x="519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dash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686172" cy="1773567"/>
            </a:xfrm>
            <a:prstGeom prst="rect">
              <a:avLst/>
            </a:prstGeom>
          </p:spPr>
          <p:txBody>
            <a:bodyPr lIns="40862" tIns="40862" rIns="40862" bIns="40862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033072" y="3224028"/>
            <a:ext cx="5138428" cy="5155775"/>
            <a:chOff x="0" y="0"/>
            <a:chExt cx="950433" cy="95364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50433" cy="953642"/>
            </a:xfrm>
            <a:custGeom>
              <a:avLst/>
              <a:gdLst/>
              <a:ahLst/>
              <a:cxnLst/>
              <a:rect l="l" t="t" r="r" b="b"/>
              <a:pathLst>
                <a:path w="950433" h="953642">
                  <a:moveTo>
                    <a:pt x="34653" y="0"/>
                  </a:moveTo>
                  <a:lnTo>
                    <a:pt x="915780" y="0"/>
                  </a:lnTo>
                  <a:cubicBezTo>
                    <a:pt x="934919" y="0"/>
                    <a:pt x="950433" y="15515"/>
                    <a:pt x="950433" y="34653"/>
                  </a:cubicBezTo>
                  <a:lnTo>
                    <a:pt x="950433" y="918989"/>
                  </a:lnTo>
                  <a:cubicBezTo>
                    <a:pt x="950433" y="928179"/>
                    <a:pt x="946782" y="936993"/>
                    <a:pt x="940284" y="943492"/>
                  </a:cubicBezTo>
                  <a:cubicBezTo>
                    <a:pt x="933785" y="949991"/>
                    <a:pt x="924971" y="953642"/>
                    <a:pt x="915780" y="953642"/>
                  </a:cubicBezTo>
                  <a:lnTo>
                    <a:pt x="34653" y="953642"/>
                  </a:lnTo>
                  <a:cubicBezTo>
                    <a:pt x="25463" y="953642"/>
                    <a:pt x="16649" y="949991"/>
                    <a:pt x="10150" y="943492"/>
                  </a:cubicBezTo>
                  <a:cubicBezTo>
                    <a:pt x="3651" y="936993"/>
                    <a:pt x="0" y="928179"/>
                    <a:pt x="0" y="918989"/>
                  </a:cubicBezTo>
                  <a:lnTo>
                    <a:pt x="0" y="34653"/>
                  </a:lnTo>
                  <a:cubicBezTo>
                    <a:pt x="0" y="25463"/>
                    <a:pt x="3651" y="16649"/>
                    <a:pt x="10150" y="10150"/>
                  </a:cubicBezTo>
                  <a:cubicBezTo>
                    <a:pt x="16649" y="3651"/>
                    <a:pt x="25463" y="0"/>
                    <a:pt x="34653" y="0"/>
                  </a:cubicBezTo>
                  <a:close/>
                </a:path>
              </a:pathLst>
            </a:custGeom>
            <a:blipFill>
              <a:blip r:embed="rId5"/>
              <a:stretch>
                <a:fillRect l="-4618" r="-4618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4" b="-171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7195" y="-170195"/>
            <a:ext cx="10579311" cy="10627391"/>
            <a:chOff x="0" y="0"/>
            <a:chExt cx="2786321" cy="27989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6321" cy="2798984"/>
            </a:xfrm>
            <a:custGeom>
              <a:avLst/>
              <a:gdLst/>
              <a:ahLst/>
              <a:cxnLst/>
              <a:rect l="l" t="t" r="r" b="b"/>
              <a:pathLst>
                <a:path w="2786321" h="2798984">
                  <a:moveTo>
                    <a:pt x="0" y="0"/>
                  </a:moveTo>
                  <a:lnTo>
                    <a:pt x="2786321" y="0"/>
                  </a:lnTo>
                  <a:lnTo>
                    <a:pt x="2786321" y="2798984"/>
                  </a:lnTo>
                  <a:lnTo>
                    <a:pt x="0" y="2798984"/>
                  </a:lnTo>
                  <a:close/>
                </a:path>
              </a:pathLst>
            </a:custGeom>
            <a:gradFill rotWithShape="1">
              <a:gsLst>
                <a:gs pos="0">
                  <a:srgbClr val="00BFEB">
                    <a:alpha val="68000"/>
                  </a:srgbClr>
                </a:gs>
                <a:gs pos="100000">
                  <a:srgbClr val="00BEEB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2786321" cy="292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058211"/>
            <a:ext cx="620349" cy="612454"/>
          </a:xfrm>
          <a:custGeom>
            <a:avLst/>
            <a:gdLst/>
            <a:ahLst/>
            <a:cxnLst/>
            <a:rect l="l" t="t" r="r" b="b"/>
            <a:pathLst>
              <a:path w="620349" h="612454">
                <a:moveTo>
                  <a:pt x="0" y="0"/>
                </a:moveTo>
                <a:lnTo>
                  <a:pt x="620349" y="0"/>
                </a:lnTo>
                <a:lnTo>
                  <a:pt x="620349" y="612454"/>
                </a:lnTo>
                <a:lnTo>
                  <a:pt x="0" y="612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38875" y="2687304"/>
            <a:ext cx="15587529" cy="1341338"/>
            <a:chOff x="0" y="0"/>
            <a:chExt cx="20783372" cy="178845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0783372" cy="1788450"/>
              <a:chOff x="0" y="0"/>
              <a:chExt cx="6293329" cy="54155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293329" cy="541553"/>
              </a:xfrm>
              <a:custGeom>
                <a:avLst/>
                <a:gdLst/>
                <a:ahLst/>
                <a:cxnLst/>
                <a:rect l="l" t="t" r="r" b="b"/>
                <a:pathLst>
                  <a:path w="6293329" h="541553">
                    <a:moveTo>
                      <a:pt x="12417" y="0"/>
                    </a:moveTo>
                    <a:lnTo>
                      <a:pt x="6280912" y="0"/>
                    </a:lnTo>
                    <a:cubicBezTo>
                      <a:pt x="6284205" y="0"/>
                      <a:pt x="6287363" y="1308"/>
                      <a:pt x="6289692" y="3637"/>
                    </a:cubicBezTo>
                    <a:cubicBezTo>
                      <a:pt x="6292021" y="5965"/>
                      <a:pt x="6293329" y="9124"/>
                      <a:pt x="6293329" y="12417"/>
                    </a:cubicBezTo>
                    <a:lnTo>
                      <a:pt x="6293329" y="529137"/>
                    </a:lnTo>
                    <a:cubicBezTo>
                      <a:pt x="6293329" y="532430"/>
                      <a:pt x="6292021" y="535588"/>
                      <a:pt x="6289692" y="537917"/>
                    </a:cubicBezTo>
                    <a:cubicBezTo>
                      <a:pt x="6287363" y="540245"/>
                      <a:pt x="6284205" y="541553"/>
                      <a:pt x="6280912" y="541553"/>
                    </a:cubicBezTo>
                    <a:lnTo>
                      <a:pt x="12417" y="541553"/>
                    </a:lnTo>
                    <a:cubicBezTo>
                      <a:pt x="9124" y="541553"/>
                      <a:pt x="5965" y="540245"/>
                      <a:pt x="3637" y="537917"/>
                    </a:cubicBezTo>
                    <a:cubicBezTo>
                      <a:pt x="1308" y="535588"/>
                      <a:pt x="0" y="532430"/>
                      <a:pt x="0" y="529137"/>
                    </a:cubicBezTo>
                    <a:lnTo>
                      <a:pt x="0" y="12417"/>
                    </a:lnTo>
                    <a:cubicBezTo>
                      <a:pt x="0" y="9124"/>
                      <a:pt x="1308" y="5965"/>
                      <a:pt x="3637" y="3637"/>
                    </a:cubicBezTo>
                    <a:cubicBezTo>
                      <a:pt x="5965" y="1308"/>
                      <a:pt x="9124" y="0"/>
                      <a:pt x="12417" y="0"/>
                    </a:cubicBezTo>
                    <a:close/>
                  </a:path>
                </a:pathLst>
              </a:custGeom>
              <a:solidFill>
                <a:srgbClr val="00BFEB">
                  <a:alpha val="49804"/>
                </a:srgbClr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6293329" cy="598703"/>
              </a:xfrm>
              <a:prstGeom prst="rect">
                <a:avLst/>
              </a:prstGeom>
            </p:spPr>
            <p:txBody>
              <a:bodyPr lIns="36880" tIns="36880" rIns="36880" bIns="3688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793511" y="269988"/>
              <a:ext cx="19444317" cy="1140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8"/>
                </a:lnSpc>
              </a:pPr>
              <a:r>
                <a:rPr lang="en-US" sz="20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Our methodology is built around a real-time processing loop that runs continuously on the AUV during its autonomous survey.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67153" y="880936"/>
            <a:ext cx="13571626" cy="144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640"/>
              </a:lnSpc>
              <a:spcBef>
                <a:spcPct val="0"/>
              </a:spcBef>
            </a:pPr>
            <a:r>
              <a:rPr lang="en-US" sz="1108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LOGGING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38836" y="2022939"/>
            <a:ext cx="7810327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ONBOARD SYSTEM WORKLFOW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91973" y="4394557"/>
            <a:ext cx="16345792" cy="998724"/>
            <a:chOff x="0" y="0"/>
            <a:chExt cx="21794389" cy="1331632"/>
          </a:xfrm>
        </p:grpSpPr>
        <p:grpSp>
          <p:nvGrpSpPr>
            <p:cNvPr id="15" name="Group 15"/>
            <p:cNvGrpSpPr/>
            <p:nvPr/>
          </p:nvGrpSpPr>
          <p:grpSpPr>
            <a:xfrm>
              <a:off x="820324" y="0"/>
              <a:ext cx="20974065" cy="1331632"/>
              <a:chOff x="0" y="0"/>
              <a:chExt cx="5988614" cy="38021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988614" cy="380214"/>
              </a:xfrm>
              <a:custGeom>
                <a:avLst/>
                <a:gdLst/>
                <a:ahLst/>
                <a:cxnLst/>
                <a:rect l="l" t="t" r="r" b="b"/>
                <a:pathLst>
                  <a:path w="5988614" h="380214">
                    <a:moveTo>
                      <a:pt x="17237" y="0"/>
                    </a:moveTo>
                    <a:lnTo>
                      <a:pt x="5971377" y="0"/>
                    </a:lnTo>
                    <a:cubicBezTo>
                      <a:pt x="5975948" y="0"/>
                      <a:pt x="5980332" y="1816"/>
                      <a:pt x="5983565" y="5049"/>
                    </a:cubicBezTo>
                    <a:cubicBezTo>
                      <a:pt x="5986797" y="8281"/>
                      <a:pt x="5988614" y="12665"/>
                      <a:pt x="5988614" y="17237"/>
                    </a:cubicBezTo>
                    <a:lnTo>
                      <a:pt x="5988614" y="362977"/>
                    </a:lnTo>
                    <a:cubicBezTo>
                      <a:pt x="5988614" y="367548"/>
                      <a:pt x="5986797" y="371933"/>
                      <a:pt x="5983565" y="375165"/>
                    </a:cubicBezTo>
                    <a:cubicBezTo>
                      <a:pt x="5980332" y="378398"/>
                      <a:pt x="5975948" y="380214"/>
                      <a:pt x="5971377" y="380214"/>
                    </a:cubicBezTo>
                    <a:lnTo>
                      <a:pt x="17237" y="380214"/>
                    </a:lnTo>
                    <a:cubicBezTo>
                      <a:pt x="7717" y="380214"/>
                      <a:pt x="0" y="372497"/>
                      <a:pt x="0" y="362977"/>
                    </a:cubicBezTo>
                    <a:lnTo>
                      <a:pt x="0" y="17237"/>
                    </a:lnTo>
                    <a:cubicBezTo>
                      <a:pt x="0" y="7717"/>
                      <a:pt x="7717" y="0"/>
                      <a:pt x="1723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5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28575"/>
                <a:ext cx="5988614" cy="351639"/>
              </a:xfrm>
              <a:prstGeom prst="rect">
                <a:avLst/>
              </a:prstGeom>
            </p:spPr>
            <p:txBody>
              <a:bodyPr lIns="48327" tIns="48327" rIns="48327" bIns="48327" rtlCol="0" anchor="ctr"/>
              <a:lstStyle/>
              <a:p>
                <a:pPr algn="ctr">
                  <a:lnSpc>
                    <a:spcPts val="1328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205081"/>
              <a:ext cx="3154310" cy="921470"/>
              <a:chOff x="0" y="0"/>
              <a:chExt cx="900633" cy="26310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900633" cy="263103"/>
              </a:xfrm>
              <a:custGeom>
                <a:avLst/>
                <a:gdLst/>
                <a:ahLst/>
                <a:cxnLst/>
                <a:rect l="l" t="t" r="r" b="b"/>
                <a:pathLst>
                  <a:path w="900633" h="263103">
                    <a:moveTo>
                      <a:pt x="114614" y="0"/>
                    </a:moveTo>
                    <a:lnTo>
                      <a:pt x="786019" y="0"/>
                    </a:lnTo>
                    <a:cubicBezTo>
                      <a:pt x="849319" y="0"/>
                      <a:pt x="900633" y="51315"/>
                      <a:pt x="900633" y="114614"/>
                    </a:cubicBezTo>
                    <a:lnTo>
                      <a:pt x="900633" y="148488"/>
                    </a:lnTo>
                    <a:cubicBezTo>
                      <a:pt x="900633" y="211788"/>
                      <a:pt x="849319" y="263103"/>
                      <a:pt x="786019" y="263103"/>
                    </a:cubicBezTo>
                    <a:lnTo>
                      <a:pt x="114614" y="263103"/>
                    </a:lnTo>
                    <a:cubicBezTo>
                      <a:pt x="51315" y="263103"/>
                      <a:pt x="0" y="211788"/>
                      <a:pt x="0" y="148488"/>
                    </a:cubicBezTo>
                    <a:lnTo>
                      <a:pt x="0" y="114614"/>
                    </a:lnTo>
                    <a:cubicBezTo>
                      <a:pt x="0" y="51315"/>
                      <a:pt x="51315" y="0"/>
                      <a:pt x="114614" y="0"/>
                    </a:cubicBezTo>
                    <a:close/>
                  </a:path>
                </a:pathLst>
              </a:custGeom>
              <a:solidFill>
                <a:srgbClr val="00BFE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28575"/>
                <a:ext cx="900633" cy="234528"/>
              </a:xfrm>
              <a:prstGeom prst="rect">
                <a:avLst/>
              </a:prstGeom>
            </p:spPr>
            <p:txBody>
              <a:bodyPr lIns="48327" tIns="48327" rIns="48327" bIns="48327" rtlCol="0" anchor="ctr"/>
              <a:lstStyle/>
              <a:p>
                <a:pPr algn="ctr">
                  <a:lnSpc>
                    <a:spcPts val="1328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591973" y="5898106"/>
            <a:ext cx="16345792" cy="998724"/>
            <a:chOff x="0" y="0"/>
            <a:chExt cx="21794389" cy="1331632"/>
          </a:xfrm>
        </p:grpSpPr>
        <p:grpSp>
          <p:nvGrpSpPr>
            <p:cNvPr id="22" name="Group 22"/>
            <p:cNvGrpSpPr/>
            <p:nvPr/>
          </p:nvGrpSpPr>
          <p:grpSpPr>
            <a:xfrm>
              <a:off x="820324" y="0"/>
              <a:ext cx="20974065" cy="1331632"/>
              <a:chOff x="0" y="0"/>
              <a:chExt cx="5988614" cy="38021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988614" cy="380214"/>
              </a:xfrm>
              <a:custGeom>
                <a:avLst/>
                <a:gdLst/>
                <a:ahLst/>
                <a:cxnLst/>
                <a:rect l="l" t="t" r="r" b="b"/>
                <a:pathLst>
                  <a:path w="5988614" h="380214">
                    <a:moveTo>
                      <a:pt x="17237" y="0"/>
                    </a:moveTo>
                    <a:lnTo>
                      <a:pt x="5971377" y="0"/>
                    </a:lnTo>
                    <a:cubicBezTo>
                      <a:pt x="5975948" y="0"/>
                      <a:pt x="5980332" y="1816"/>
                      <a:pt x="5983565" y="5049"/>
                    </a:cubicBezTo>
                    <a:cubicBezTo>
                      <a:pt x="5986797" y="8281"/>
                      <a:pt x="5988614" y="12665"/>
                      <a:pt x="5988614" y="17237"/>
                    </a:cubicBezTo>
                    <a:lnTo>
                      <a:pt x="5988614" y="362977"/>
                    </a:lnTo>
                    <a:cubicBezTo>
                      <a:pt x="5988614" y="367548"/>
                      <a:pt x="5986797" y="371933"/>
                      <a:pt x="5983565" y="375165"/>
                    </a:cubicBezTo>
                    <a:cubicBezTo>
                      <a:pt x="5980332" y="378398"/>
                      <a:pt x="5975948" y="380214"/>
                      <a:pt x="5971377" y="380214"/>
                    </a:cubicBezTo>
                    <a:lnTo>
                      <a:pt x="17237" y="380214"/>
                    </a:lnTo>
                    <a:cubicBezTo>
                      <a:pt x="7717" y="380214"/>
                      <a:pt x="0" y="372497"/>
                      <a:pt x="0" y="362977"/>
                    </a:cubicBezTo>
                    <a:lnTo>
                      <a:pt x="0" y="17237"/>
                    </a:lnTo>
                    <a:cubicBezTo>
                      <a:pt x="0" y="7717"/>
                      <a:pt x="7717" y="0"/>
                      <a:pt x="1723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5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28575"/>
                <a:ext cx="5988614" cy="351639"/>
              </a:xfrm>
              <a:prstGeom prst="rect">
                <a:avLst/>
              </a:prstGeom>
            </p:spPr>
            <p:txBody>
              <a:bodyPr lIns="48327" tIns="48327" rIns="48327" bIns="48327" rtlCol="0" anchor="ctr"/>
              <a:lstStyle/>
              <a:p>
                <a:pPr algn="ctr">
                  <a:lnSpc>
                    <a:spcPts val="1328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205081"/>
              <a:ext cx="3154310" cy="921470"/>
              <a:chOff x="0" y="0"/>
              <a:chExt cx="900633" cy="26310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900633" cy="263103"/>
              </a:xfrm>
              <a:custGeom>
                <a:avLst/>
                <a:gdLst/>
                <a:ahLst/>
                <a:cxnLst/>
                <a:rect l="l" t="t" r="r" b="b"/>
                <a:pathLst>
                  <a:path w="900633" h="263103">
                    <a:moveTo>
                      <a:pt x="114614" y="0"/>
                    </a:moveTo>
                    <a:lnTo>
                      <a:pt x="786019" y="0"/>
                    </a:lnTo>
                    <a:cubicBezTo>
                      <a:pt x="849319" y="0"/>
                      <a:pt x="900633" y="51315"/>
                      <a:pt x="900633" y="114614"/>
                    </a:cubicBezTo>
                    <a:lnTo>
                      <a:pt x="900633" y="148488"/>
                    </a:lnTo>
                    <a:cubicBezTo>
                      <a:pt x="900633" y="211788"/>
                      <a:pt x="849319" y="263103"/>
                      <a:pt x="786019" y="263103"/>
                    </a:cubicBezTo>
                    <a:lnTo>
                      <a:pt x="114614" y="263103"/>
                    </a:lnTo>
                    <a:cubicBezTo>
                      <a:pt x="51315" y="263103"/>
                      <a:pt x="0" y="211788"/>
                      <a:pt x="0" y="148488"/>
                    </a:cubicBezTo>
                    <a:lnTo>
                      <a:pt x="0" y="114614"/>
                    </a:lnTo>
                    <a:cubicBezTo>
                      <a:pt x="0" y="51315"/>
                      <a:pt x="51315" y="0"/>
                      <a:pt x="114614" y="0"/>
                    </a:cubicBezTo>
                    <a:close/>
                  </a:path>
                </a:pathLst>
              </a:custGeom>
              <a:solidFill>
                <a:srgbClr val="00BFE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28575"/>
                <a:ext cx="900633" cy="234528"/>
              </a:xfrm>
              <a:prstGeom prst="rect">
                <a:avLst/>
              </a:prstGeom>
            </p:spPr>
            <p:txBody>
              <a:bodyPr lIns="48327" tIns="48327" rIns="48327" bIns="48327" rtlCol="0" anchor="ctr"/>
              <a:lstStyle/>
              <a:p>
                <a:pPr algn="ctr">
                  <a:lnSpc>
                    <a:spcPts val="1328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591973" y="7401655"/>
            <a:ext cx="16345792" cy="998724"/>
            <a:chOff x="0" y="0"/>
            <a:chExt cx="21794389" cy="1331632"/>
          </a:xfrm>
        </p:grpSpPr>
        <p:grpSp>
          <p:nvGrpSpPr>
            <p:cNvPr id="29" name="Group 29"/>
            <p:cNvGrpSpPr/>
            <p:nvPr/>
          </p:nvGrpSpPr>
          <p:grpSpPr>
            <a:xfrm>
              <a:off x="820324" y="0"/>
              <a:ext cx="20974065" cy="1331632"/>
              <a:chOff x="0" y="0"/>
              <a:chExt cx="5988614" cy="38021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5988614" cy="380214"/>
              </a:xfrm>
              <a:custGeom>
                <a:avLst/>
                <a:gdLst/>
                <a:ahLst/>
                <a:cxnLst/>
                <a:rect l="l" t="t" r="r" b="b"/>
                <a:pathLst>
                  <a:path w="5988614" h="380214">
                    <a:moveTo>
                      <a:pt x="17237" y="0"/>
                    </a:moveTo>
                    <a:lnTo>
                      <a:pt x="5971377" y="0"/>
                    </a:lnTo>
                    <a:cubicBezTo>
                      <a:pt x="5975948" y="0"/>
                      <a:pt x="5980332" y="1816"/>
                      <a:pt x="5983565" y="5049"/>
                    </a:cubicBezTo>
                    <a:cubicBezTo>
                      <a:pt x="5986797" y="8281"/>
                      <a:pt x="5988614" y="12665"/>
                      <a:pt x="5988614" y="17237"/>
                    </a:cubicBezTo>
                    <a:lnTo>
                      <a:pt x="5988614" y="362977"/>
                    </a:lnTo>
                    <a:cubicBezTo>
                      <a:pt x="5988614" y="367548"/>
                      <a:pt x="5986797" y="371933"/>
                      <a:pt x="5983565" y="375165"/>
                    </a:cubicBezTo>
                    <a:cubicBezTo>
                      <a:pt x="5980332" y="378398"/>
                      <a:pt x="5975948" y="380214"/>
                      <a:pt x="5971377" y="380214"/>
                    </a:cubicBezTo>
                    <a:lnTo>
                      <a:pt x="17237" y="380214"/>
                    </a:lnTo>
                    <a:cubicBezTo>
                      <a:pt x="7717" y="380214"/>
                      <a:pt x="0" y="372497"/>
                      <a:pt x="0" y="362977"/>
                    </a:cubicBezTo>
                    <a:lnTo>
                      <a:pt x="0" y="17237"/>
                    </a:lnTo>
                    <a:cubicBezTo>
                      <a:pt x="0" y="7717"/>
                      <a:pt x="7717" y="0"/>
                      <a:pt x="1723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5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28575"/>
                <a:ext cx="5988614" cy="351639"/>
              </a:xfrm>
              <a:prstGeom prst="rect">
                <a:avLst/>
              </a:prstGeom>
            </p:spPr>
            <p:txBody>
              <a:bodyPr lIns="48327" tIns="48327" rIns="48327" bIns="48327" rtlCol="0" anchor="ctr"/>
              <a:lstStyle/>
              <a:p>
                <a:pPr algn="ctr">
                  <a:lnSpc>
                    <a:spcPts val="132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0" y="205081"/>
              <a:ext cx="3154310" cy="921470"/>
              <a:chOff x="0" y="0"/>
              <a:chExt cx="900633" cy="26310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633" cy="263103"/>
              </a:xfrm>
              <a:custGeom>
                <a:avLst/>
                <a:gdLst/>
                <a:ahLst/>
                <a:cxnLst/>
                <a:rect l="l" t="t" r="r" b="b"/>
                <a:pathLst>
                  <a:path w="900633" h="263103">
                    <a:moveTo>
                      <a:pt x="114614" y="0"/>
                    </a:moveTo>
                    <a:lnTo>
                      <a:pt x="786019" y="0"/>
                    </a:lnTo>
                    <a:cubicBezTo>
                      <a:pt x="849319" y="0"/>
                      <a:pt x="900633" y="51315"/>
                      <a:pt x="900633" y="114614"/>
                    </a:cubicBezTo>
                    <a:lnTo>
                      <a:pt x="900633" y="148488"/>
                    </a:lnTo>
                    <a:cubicBezTo>
                      <a:pt x="900633" y="211788"/>
                      <a:pt x="849319" y="263103"/>
                      <a:pt x="786019" y="263103"/>
                    </a:cubicBezTo>
                    <a:lnTo>
                      <a:pt x="114614" y="263103"/>
                    </a:lnTo>
                    <a:cubicBezTo>
                      <a:pt x="51315" y="263103"/>
                      <a:pt x="0" y="211788"/>
                      <a:pt x="0" y="148488"/>
                    </a:cubicBezTo>
                    <a:lnTo>
                      <a:pt x="0" y="114614"/>
                    </a:lnTo>
                    <a:cubicBezTo>
                      <a:pt x="0" y="51315"/>
                      <a:pt x="51315" y="0"/>
                      <a:pt x="114614" y="0"/>
                    </a:cubicBezTo>
                    <a:close/>
                  </a:path>
                </a:pathLst>
              </a:custGeom>
              <a:solidFill>
                <a:srgbClr val="00BFE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28575"/>
                <a:ext cx="900633" cy="234528"/>
              </a:xfrm>
              <a:prstGeom prst="rect">
                <a:avLst/>
              </a:prstGeom>
            </p:spPr>
            <p:txBody>
              <a:bodyPr lIns="48327" tIns="48327" rIns="48327" bIns="48327" rtlCol="0" anchor="ctr"/>
              <a:lstStyle/>
              <a:p>
                <a:pPr algn="ctr">
                  <a:lnSpc>
                    <a:spcPts val="1328"/>
                  </a:lnSpc>
                </a:pPr>
                <a:endParaRPr/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591973" y="8905204"/>
            <a:ext cx="16345792" cy="998724"/>
            <a:chOff x="0" y="0"/>
            <a:chExt cx="21794389" cy="1331632"/>
          </a:xfrm>
        </p:grpSpPr>
        <p:grpSp>
          <p:nvGrpSpPr>
            <p:cNvPr id="36" name="Group 36"/>
            <p:cNvGrpSpPr/>
            <p:nvPr/>
          </p:nvGrpSpPr>
          <p:grpSpPr>
            <a:xfrm>
              <a:off x="820324" y="0"/>
              <a:ext cx="20974065" cy="1331632"/>
              <a:chOff x="0" y="0"/>
              <a:chExt cx="5988614" cy="38021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5988614" cy="380214"/>
              </a:xfrm>
              <a:custGeom>
                <a:avLst/>
                <a:gdLst/>
                <a:ahLst/>
                <a:cxnLst/>
                <a:rect l="l" t="t" r="r" b="b"/>
                <a:pathLst>
                  <a:path w="5988614" h="380214">
                    <a:moveTo>
                      <a:pt x="17237" y="0"/>
                    </a:moveTo>
                    <a:lnTo>
                      <a:pt x="5971377" y="0"/>
                    </a:lnTo>
                    <a:cubicBezTo>
                      <a:pt x="5975948" y="0"/>
                      <a:pt x="5980332" y="1816"/>
                      <a:pt x="5983565" y="5049"/>
                    </a:cubicBezTo>
                    <a:cubicBezTo>
                      <a:pt x="5986797" y="8281"/>
                      <a:pt x="5988614" y="12665"/>
                      <a:pt x="5988614" y="17237"/>
                    </a:cubicBezTo>
                    <a:lnTo>
                      <a:pt x="5988614" y="362977"/>
                    </a:lnTo>
                    <a:cubicBezTo>
                      <a:pt x="5988614" y="367548"/>
                      <a:pt x="5986797" y="371933"/>
                      <a:pt x="5983565" y="375165"/>
                    </a:cubicBezTo>
                    <a:cubicBezTo>
                      <a:pt x="5980332" y="378398"/>
                      <a:pt x="5975948" y="380214"/>
                      <a:pt x="5971377" y="380214"/>
                    </a:cubicBezTo>
                    <a:lnTo>
                      <a:pt x="17237" y="380214"/>
                    </a:lnTo>
                    <a:cubicBezTo>
                      <a:pt x="7717" y="380214"/>
                      <a:pt x="0" y="372497"/>
                      <a:pt x="0" y="362977"/>
                    </a:cubicBezTo>
                    <a:lnTo>
                      <a:pt x="0" y="17237"/>
                    </a:lnTo>
                    <a:cubicBezTo>
                      <a:pt x="0" y="7717"/>
                      <a:pt x="7717" y="0"/>
                      <a:pt x="1723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BFEB">
                      <a:alpha val="50000"/>
                    </a:srgbClr>
                  </a:gs>
                  <a:gs pos="100000">
                    <a:srgbClr val="00BEEB">
                      <a:alpha val="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28575"/>
                <a:ext cx="5988614" cy="351639"/>
              </a:xfrm>
              <a:prstGeom prst="rect">
                <a:avLst/>
              </a:prstGeom>
            </p:spPr>
            <p:txBody>
              <a:bodyPr lIns="48327" tIns="48327" rIns="48327" bIns="48327" rtlCol="0" anchor="ctr"/>
              <a:lstStyle/>
              <a:p>
                <a:pPr algn="ctr">
                  <a:lnSpc>
                    <a:spcPts val="1328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205081"/>
              <a:ext cx="3154310" cy="921470"/>
              <a:chOff x="0" y="0"/>
              <a:chExt cx="900633" cy="263103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900633" cy="263103"/>
              </a:xfrm>
              <a:custGeom>
                <a:avLst/>
                <a:gdLst/>
                <a:ahLst/>
                <a:cxnLst/>
                <a:rect l="l" t="t" r="r" b="b"/>
                <a:pathLst>
                  <a:path w="900633" h="263103">
                    <a:moveTo>
                      <a:pt x="114614" y="0"/>
                    </a:moveTo>
                    <a:lnTo>
                      <a:pt x="786019" y="0"/>
                    </a:lnTo>
                    <a:cubicBezTo>
                      <a:pt x="849319" y="0"/>
                      <a:pt x="900633" y="51315"/>
                      <a:pt x="900633" y="114614"/>
                    </a:cubicBezTo>
                    <a:lnTo>
                      <a:pt x="900633" y="148488"/>
                    </a:lnTo>
                    <a:cubicBezTo>
                      <a:pt x="900633" y="211788"/>
                      <a:pt x="849319" y="263103"/>
                      <a:pt x="786019" y="263103"/>
                    </a:cubicBezTo>
                    <a:lnTo>
                      <a:pt x="114614" y="263103"/>
                    </a:lnTo>
                    <a:cubicBezTo>
                      <a:pt x="51315" y="263103"/>
                      <a:pt x="0" y="211788"/>
                      <a:pt x="0" y="148488"/>
                    </a:cubicBezTo>
                    <a:lnTo>
                      <a:pt x="0" y="114614"/>
                    </a:lnTo>
                    <a:cubicBezTo>
                      <a:pt x="0" y="51315"/>
                      <a:pt x="51315" y="0"/>
                      <a:pt x="114614" y="0"/>
                    </a:cubicBezTo>
                    <a:close/>
                  </a:path>
                </a:pathLst>
              </a:custGeom>
              <a:solidFill>
                <a:srgbClr val="00BFE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28575"/>
                <a:ext cx="900633" cy="234528"/>
              </a:xfrm>
              <a:prstGeom prst="rect">
                <a:avLst/>
              </a:prstGeom>
            </p:spPr>
            <p:txBody>
              <a:bodyPr lIns="48327" tIns="48327" rIns="48327" bIns="48327" rtlCol="0" anchor="ctr"/>
              <a:lstStyle/>
              <a:p>
                <a:pPr algn="ctr">
                  <a:lnSpc>
                    <a:spcPts val="1328"/>
                  </a:lnSpc>
                </a:pPr>
                <a:endParaRPr/>
              </a:p>
            </p:txBody>
          </p:sp>
        </p:grpSp>
      </p:grpSp>
      <p:sp>
        <p:nvSpPr>
          <p:cNvPr id="42" name="TextBox 42"/>
          <p:cNvSpPr txBox="1"/>
          <p:nvPr/>
        </p:nvSpPr>
        <p:spPr>
          <a:xfrm>
            <a:off x="917947" y="4595469"/>
            <a:ext cx="1698411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SENSE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22302" y="6060442"/>
            <a:ext cx="1889702" cy="635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0"/>
              </a:lnSpc>
            </a:pPr>
            <a:r>
              <a:rPr lang="en-US" sz="1865" spc="89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FUSE&amp;</a:t>
            </a:r>
          </a:p>
          <a:p>
            <a:pPr algn="ctr">
              <a:lnSpc>
                <a:spcPts val="2480"/>
              </a:lnSpc>
            </a:pPr>
            <a:r>
              <a:rPr lang="en-US" sz="1865" spc="89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REFINE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13183" y="7564029"/>
            <a:ext cx="2307939" cy="63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7"/>
              </a:lnSpc>
            </a:pPr>
            <a:r>
              <a:rPr lang="en-US" sz="1869" spc="89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ANALYSE&amp;</a:t>
            </a:r>
          </a:p>
          <a:p>
            <a:pPr algn="ctr">
              <a:lnSpc>
                <a:spcPts val="2487"/>
              </a:lnSpc>
            </a:pPr>
            <a:r>
              <a:rPr lang="en-US" sz="1869" spc="89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MAP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43714" y="9106116"/>
            <a:ext cx="1246878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271315" y="4612535"/>
            <a:ext cx="13666450" cy="43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48"/>
              </a:lnSpc>
            </a:pPr>
            <a:r>
              <a:rPr lang="en-US" sz="20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While navigating, the AUV's DVL and sonde constantly acquire raw data streams from the environment.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271315" y="5892247"/>
            <a:ext cx="13666450" cy="88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48"/>
              </a:lnSpc>
            </a:pPr>
            <a:r>
              <a:rPr lang="en-US" sz="20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onboard NVIDIA Jetson processor immediately fuses these streams. The data is simultaneously filtered to remove sensor noise and anomalies.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271315" y="7395796"/>
            <a:ext cx="13666450" cy="88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48"/>
              </a:lnSpc>
            </a:pPr>
            <a:r>
              <a:rPr lang="en-US" sz="20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cleaned, fused data is instantly fed into our ROS 2 software stack. This performs environmental  modeling and renders a detailed, layered map of the environment as it is being discovered.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271315" y="8899345"/>
            <a:ext cx="13666450" cy="88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48"/>
              </a:lnSpc>
            </a:pPr>
            <a:r>
              <a:rPr lang="en-US" sz="20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final, processed output—containing precise coordinates, water quality, and current vectors—is written to the onboard logger. This loop repeats at a high frequency throughout the mission.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1583</Words>
  <Application>Microsoft Office PowerPoint</Application>
  <PresentationFormat>Custom</PresentationFormat>
  <Paragraphs>172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Bebas Neue Bold</vt:lpstr>
      <vt:lpstr>Poppins</vt:lpstr>
      <vt:lpstr>Poppins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Bold Exploring Ocean Presentation</dc:title>
  <dc:creator>krish shah</dc:creator>
  <cp:lastModifiedBy>krish shah</cp:lastModifiedBy>
  <cp:revision>2</cp:revision>
  <dcterms:created xsi:type="dcterms:W3CDTF">2006-08-16T00:00:00Z</dcterms:created>
  <dcterms:modified xsi:type="dcterms:W3CDTF">2025-08-30T05:07:38Z</dcterms:modified>
  <dc:identifier>DAGxSiZCHe8</dc:identifier>
</cp:coreProperties>
</file>